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7"/>
  </p:notesMasterIdLst>
  <p:sldIdLst>
    <p:sldId id="257" r:id="rId2"/>
    <p:sldId id="258" r:id="rId3"/>
    <p:sldId id="259" r:id="rId4"/>
    <p:sldId id="260" r:id="rId5"/>
    <p:sldId id="261" r:id="rId6"/>
    <p:sldId id="263" r:id="rId7"/>
    <p:sldId id="262" r:id="rId8"/>
    <p:sldId id="264" r:id="rId9"/>
    <p:sldId id="265" r:id="rId10"/>
    <p:sldId id="284" r:id="rId11"/>
    <p:sldId id="266" r:id="rId12"/>
    <p:sldId id="267" r:id="rId13"/>
    <p:sldId id="268" r:id="rId14"/>
    <p:sldId id="269" r:id="rId15"/>
    <p:sldId id="270" r:id="rId16"/>
    <p:sldId id="285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7" r:id="rId27"/>
    <p:sldId id="280" r:id="rId28"/>
    <p:sldId id="281" r:id="rId29"/>
    <p:sldId id="290" r:id="rId30"/>
    <p:sldId id="282" r:id="rId31"/>
    <p:sldId id="283" r:id="rId32"/>
    <p:sldId id="289" r:id="rId33"/>
    <p:sldId id="288" r:id="rId34"/>
    <p:sldId id="291" r:id="rId35"/>
    <p:sldId id="292" r:id="rId36"/>
    <p:sldId id="304" r:id="rId37"/>
    <p:sldId id="343" r:id="rId38"/>
    <p:sldId id="344" r:id="rId39"/>
    <p:sldId id="345" r:id="rId40"/>
    <p:sldId id="306" r:id="rId41"/>
    <p:sldId id="293" r:id="rId42"/>
    <p:sldId id="294" r:id="rId43"/>
    <p:sldId id="295" r:id="rId44"/>
    <p:sldId id="296" r:id="rId45"/>
    <p:sldId id="297" r:id="rId46"/>
    <p:sldId id="307" r:id="rId47"/>
    <p:sldId id="298" r:id="rId48"/>
    <p:sldId id="299" r:id="rId49"/>
    <p:sldId id="300" r:id="rId50"/>
    <p:sldId id="301" r:id="rId51"/>
    <p:sldId id="308" r:id="rId52"/>
    <p:sldId id="309" r:id="rId53"/>
    <p:sldId id="302" r:id="rId54"/>
    <p:sldId id="303" r:id="rId55"/>
    <p:sldId id="310" r:id="rId56"/>
    <p:sldId id="311" r:id="rId57"/>
    <p:sldId id="312" r:id="rId58"/>
    <p:sldId id="313" r:id="rId59"/>
    <p:sldId id="342" r:id="rId60"/>
    <p:sldId id="341" r:id="rId61"/>
    <p:sldId id="314" r:id="rId62"/>
    <p:sldId id="315" r:id="rId63"/>
    <p:sldId id="316" r:id="rId64"/>
    <p:sldId id="317" r:id="rId65"/>
    <p:sldId id="318" r:id="rId66"/>
    <p:sldId id="346" r:id="rId67"/>
    <p:sldId id="319" r:id="rId68"/>
    <p:sldId id="320" r:id="rId69"/>
    <p:sldId id="357" r:id="rId70"/>
    <p:sldId id="347" r:id="rId71"/>
    <p:sldId id="348" r:id="rId72"/>
    <p:sldId id="321" r:id="rId73"/>
    <p:sldId id="352" r:id="rId74"/>
    <p:sldId id="353" r:id="rId75"/>
    <p:sldId id="354" r:id="rId76"/>
    <p:sldId id="355" r:id="rId77"/>
    <p:sldId id="356" r:id="rId78"/>
    <p:sldId id="323" r:id="rId79"/>
    <p:sldId id="324" r:id="rId80"/>
    <p:sldId id="325" r:id="rId81"/>
    <p:sldId id="326" r:id="rId82"/>
    <p:sldId id="327" r:id="rId83"/>
    <p:sldId id="328" r:id="rId84"/>
    <p:sldId id="360" r:id="rId85"/>
    <p:sldId id="359" r:id="rId86"/>
    <p:sldId id="361" r:id="rId87"/>
    <p:sldId id="329" r:id="rId88"/>
    <p:sldId id="358" r:id="rId89"/>
    <p:sldId id="330" r:id="rId90"/>
    <p:sldId id="362" r:id="rId91"/>
    <p:sldId id="365" r:id="rId92"/>
    <p:sldId id="363" r:id="rId93"/>
    <p:sldId id="364" r:id="rId94"/>
    <p:sldId id="331" r:id="rId95"/>
    <p:sldId id="367" r:id="rId96"/>
    <p:sldId id="366" r:id="rId97"/>
    <p:sldId id="332" r:id="rId98"/>
    <p:sldId id="333" r:id="rId99"/>
    <p:sldId id="334" r:id="rId100"/>
    <p:sldId id="335" r:id="rId101"/>
    <p:sldId id="336" r:id="rId102"/>
    <p:sldId id="369" r:id="rId103"/>
    <p:sldId id="368" r:id="rId104"/>
    <p:sldId id="337" r:id="rId105"/>
    <p:sldId id="338" r:id="rId106"/>
    <p:sldId id="339" r:id="rId107"/>
    <p:sldId id="340" r:id="rId108"/>
    <p:sldId id="286" r:id="rId109"/>
    <p:sldId id="370" r:id="rId110"/>
    <p:sldId id="372" r:id="rId111"/>
    <p:sldId id="371" r:id="rId112"/>
    <p:sldId id="373" r:id="rId113"/>
    <p:sldId id="374" r:id="rId114"/>
    <p:sldId id="375" r:id="rId115"/>
    <p:sldId id="376" r:id="rId1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9B1490-157D-4185-AB88-0091960B7515}" v="131" dt="2025-11-27T13:52:07.658"/>
  </p1510:revLst>
</p1510:revInfo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E63EC9-830B-469A-B69F-6C8150FF1C82}" type="datetimeFigureOut">
              <a:rPr lang="ru-RU" smtClean="0"/>
              <a:t>17.02.2026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2CE9AD-32DB-452B-BE09-7E10CBD8EF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4278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CE9AD-32DB-452B-BE09-7E10CBD8EFEA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966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CE9AD-32DB-452B-BE09-7E10CBD8EFEA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3064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3519-2694-4C7A-ACD8-E6C22DAFF4C1}" type="datetimeFigureOut">
              <a:rPr lang="ru-RU" smtClean="0"/>
              <a:t>17.02.2026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BC377-C203-4B43-999A-E199170A3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669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3519-2694-4C7A-ACD8-E6C22DAFF4C1}" type="datetimeFigureOut">
              <a:rPr lang="ru-RU" smtClean="0"/>
              <a:t>17.02.2026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BC377-C203-4B43-999A-E199170A3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6613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3519-2694-4C7A-ACD8-E6C22DAFF4C1}" type="datetimeFigureOut">
              <a:rPr lang="ru-RU" smtClean="0"/>
              <a:t>17.02.2026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BC377-C203-4B43-999A-E199170A3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8421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3519-2694-4C7A-ACD8-E6C22DAFF4C1}" type="datetimeFigureOut">
              <a:rPr lang="ru-RU" smtClean="0"/>
              <a:t>17.02.2026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BC377-C203-4B43-999A-E199170A3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97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3519-2694-4C7A-ACD8-E6C22DAFF4C1}" type="datetimeFigureOut">
              <a:rPr lang="ru-RU" smtClean="0"/>
              <a:t>17.02.2026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BC377-C203-4B43-999A-E199170A3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6358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3519-2694-4C7A-ACD8-E6C22DAFF4C1}" type="datetimeFigureOut">
              <a:rPr lang="ru-RU" smtClean="0"/>
              <a:t>17.02.2026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BC377-C203-4B43-999A-E199170A3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8045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3519-2694-4C7A-ACD8-E6C22DAFF4C1}" type="datetimeFigureOut">
              <a:rPr lang="ru-RU" smtClean="0"/>
              <a:t>17.02.2026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BC377-C203-4B43-999A-E199170A3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7062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3519-2694-4C7A-ACD8-E6C22DAFF4C1}" type="datetimeFigureOut">
              <a:rPr lang="ru-RU" smtClean="0"/>
              <a:t>17.02.2026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BC377-C203-4B43-999A-E199170A3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1672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3519-2694-4C7A-ACD8-E6C22DAFF4C1}" type="datetimeFigureOut">
              <a:rPr lang="ru-RU" smtClean="0"/>
              <a:t>17.02.2026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BC377-C203-4B43-999A-E199170A3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3641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3519-2694-4C7A-ACD8-E6C22DAFF4C1}" type="datetimeFigureOut">
              <a:rPr lang="ru-RU" smtClean="0"/>
              <a:t>17.02.2026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BC377-C203-4B43-999A-E199170A3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4906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3519-2694-4C7A-ACD8-E6C22DAFF4C1}" type="datetimeFigureOut">
              <a:rPr lang="ru-RU" smtClean="0"/>
              <a:t>17.02.2026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BC377-C203-4B43-999A-E199170A3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6219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63519-2694-4C7A-ACD8-E6C22DAFF4C1}" type="datetimeFigureOut">
              <a:rPr lang="ru-RU" smtClean="0"/>
              <a:t>17.02.2026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BC377-C203-4B43-999A-E199170A3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38288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15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9.png"/><Relationship Id="rId7" Type="http://schemas.microsoft.com/office/2007/relationships/hdphoto" Target="../media/hdphoto77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10" Type="http://schemas.openxmlformats.org/officeDocument/2006/relationships/image" Target="../media/image113.png"/><Relationship Id="rId4" Type="http://schemas.microsoft.com/office/2007/relationships/hdphoto" Target="../media/hdphoto76.wdp"/><Relationship Id="rId9" Type="http://schemas.microsoft.com/office/2007/relationships/hdphoto" Target="../media/hdphoto78.wdp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80.wdp"/><Relationship Id="rId5" Type="http://schemas.openxmlformats.org/officeDocument/2006/relationships/image" Target="../media/image115.png"/><Relationship Id="rId4" Type="http://schemas.microsoft.com/office/2007/relationships/hdphoto" Target="../media/hdphoto79.wdp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81.wdp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83.wdp"/><Relationship Id="rId5" Type="http://schemas.openxmlformats.org/officeDocument/2006/relationships/image" Target="../media/image118.png"/><Relationship Id="rId4" Type="http://schemas.microsoft.com/office/2007/relationships/hdphoto" Target="../media/hdphoto82.wdp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84.wdp"/><Relationship Id="rId4" Type="http://schemas.openxmlformats.org/officeDocument/2006/relationships/image" Target="../media/image12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85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86.wdp"/></Relationships>
</file>

<file path=ppt/slides/_rels/slide112.xml.rels><?xml version="1.0" encoding="UTF-8" standalone="yes"?>
<Relationships xmlns="http://schemas.openxmlformats.org/package/2006/relationships"><Relationship Id="rId3" Type="http://schemas.microsoft.com/office/2007/relationships/hdphoto" Target="../media/hdphoto87.wdp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88.wdp"/><Relationship Id="rId4" Type="http://schemas.openxmlformats.org/officeDocument/2006/relationships/image" Target="../media/image12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89.wdp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90.wdp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92.wdp"/><Relationship Id="rId5" Type="http://schemas.openxmlformats.org/officeDocument/2006/relationships/image" Target="../media/image128.png"/><Relationship Id="rId4" Type="http://schemas.microsoft.com/office/2007/relationships/hdphoto" Target="../media/hdphoto9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7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5" Type="http://schemas.openxmlformats.org/officeDocument/2006/relationships/image" Target="../media/image21.png"/><Relationship Id="rId10" Type="http://schemas.microsoft.com/office/2007/relationships/hdphoto" Target="../media/hdphoto11.wdp"/><Relationship Id="rId4" Type="http://schemas.microsoft.com/office/2007/relationships/hdphoto" Target="../media/hdphoto8.wdp"/><Relationship Id="rId9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3.wdp"/><Relationship Id="rId5" Type="http://schemas.openxmlformats.org/officeDocument/2006/relationships/image" Target="../media/image25.png"/><Relationship Id="rId4" Type="http://schemas.microsoft.com/office/2007/relationships/hdphoto" Target="../media/hdphoto12.wd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6.wdp"/><Relationship Id="rId5" Type="http://schemas.openxmlformats.org/officeDocument/2006/relationships/image" Target="../media/image28.png"/><Relationship Id="rId10" Type="http://schemas.microsoft.com/office/2007/relationships/hdphoto" Target="../media/hdphoto18.wdp"/><Relationship Id="rId4" Type="http://schemas.microsoft.com/office/2007/relationships/hdphoto" Target="../media/hdphoto15.wdp"/><Relationship Id="rId9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9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microsoft.com/office/2007/relationships/hdphoto" Target="../media/hdphoto2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microsoft.com/office/2007/relationships/hdphoto" Target="../media/hdphoto20.wdp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2.wdp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3.wdp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4.wdp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5.wdp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6.wdp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7.wdp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8.wdp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0.wdp"/><Relationship Id="rId5" Type="http://schemas.openxmlformats.org/officeDocument/2006/relationships/image" Target="../media/image52.png"/><Relationship Id="rId4" Type="http://schemas.microsoft.com/office/2007/relationships/hdphoto" Target="../media/hdphoto29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1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2.wdp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4.wdp"/><Relationship Id="rId5" Type="http://schemas.openxmlformats.org/officeDocument/2006/relationships/image" Target="../media/image56.png"/><Relationship Id="rId4" Type="http://schemas.microsoft.com/office/2007/relationships/hdphoto" Target="../media/hdphoto33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6.wdp"/><Relationship Id="rId5" Type="http://schemas.openxmlformats.org/officeDocument/2006/relationships/image" Target="../media/image58.png"/><Relationship Id="rId4" Type="http://schemas.microsoft.com/office/2007/relationships/hdphoto" Target="../media/hdphoto35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7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9.wdp"/><Relationship Id="rId5" Type="http://schemas.openxmlformats.org/officeDocument/2006/relationships/image" Target="../media/image61.png"/><Relationship Id="rId4" Type="http://schemas.microsoft.com/office/2007/relationships/hdphoto" Target="../media/hdphoto38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40.wd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2.wdp"/><Relationship Id="rId5" Type="http://schemas.openxmlformats.org/officeDocument/2006/relationships/image" Target="../media/image64.png"/><Relationship Id="rId4" Type="http://schemas.microsoft.com/office/2007/relationships/hdphoto" Target="../media/hdphoto41.wdp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4.wdp"/><Relationship Id="rId5" Type="http://schemas.openxmlformats.org/officeDocument/2006/relationships/image" Target="../media/image66.png"/><Relationship Id="rId4" Type="http://schemas.microsoft.com/office/2007/relationships/hdphoto" Target="../media/hdphoto43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6.wdp"/><Relationship Id="rId5" Type="http://schemas.openxmlformats.org/officeDocument/2006/relationships/image" Target="../media/image68.png"/><Relationship Id="rId4" Type="http://schemas.microsoft.com/office/2007/relationships/hdphoto" Target="../media/hdphoto45.wdp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8.wdp"/><Relationship Id="rId5" Type="http://schemas.openxmlformats.org/officeDocument/2006/relationships/image" Target="../media/image70.png"/><Relationship Id="rId4" Type="http://schemas.microsoft.com/office/2007/relationships/hdphoto" Target="../media/hdphoto47.wdp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0.wdp"/><Relationship Id="rId5" Type="http://schemas.openxmlformats.org/officeDocument/2006/relationships/image" Target="../media/image72.png"/><Relationship Id="rId4" Type="http://schemas.microsoft.com/office/2007/relationships/hdphoto" Target="../media/hdphoto49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2.wdp"/><Relationship Id="rId5" Type="http://schemas.openxmlformats.org/officeDocument/2006/relationships/image" Target="../media/image74.png"/><Relationship Id="rId4" Type="http://schemas.microsoft.com/office/2007/relationships/hdphoto" Target="../media/hdphoto51.wdp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4.wdp"/><Relationship Id="rId5" Type="http://schemas.openxmlformats.org/officeDocument/2006/relationships/image" Target="../media/image77.png"/><Relationship Id="rId4" Type="http://schemas.microsoft.com/office/2007/relationships/hdphoto" Target="../media/hdphoto53.wdp"/></Relationships>
</file>

<file path=ppt/slides/_rels/slide86.xml.rels><?xml version="1.0" encoding="UTF-8" standalone="yes"?>
<Relationships xmlns="http://schemas.openxmlformats.org/package/2006/relationships"><Relationship Id="rId8" Type="http://schemas.microsoft.com/office/2007/relationships/hdphoto" Target="../media/hdphoto57.wdp"/><Relationship Id="rId3" Type="http://schemas.openxmlformats.org/officeDocument/2006/relationships/image" Target="../media/image78.png"/><Relationship Id="rId7" Type="http://schemas.openxmlformats.org/officeDocument/2006/relationships/image" Target="../media/image8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6.wdp"/><Relationship Id="rId5" Type="http://schemas.openxmlformats.org/officeDocument/2006/relationships/image" Target="../media/image79.png"/><Relationship Id="rId10" Type="http://schemas.microsoft.com/office/2007/relationships/hdphoto" Target="../media/hdphoto58.wdp"/><Relationship Id="rId4" Type="http://schemas.microsoft.com/office/2007/relationships/hdphoto" Target="../media/hdphoto55.wdp"/><Relationship Id="rId9" Type="http://schemas.openxmlformats.org/officeDocument/2006/relationships/image" Target="../media/image8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0.wdp"/><Relationship Id="rId5" Type="http://schemas.openxmlformats.org/officeDocument/2006/relationships/image" Target="../media/image83.png"/><Relationship Id="rId4" Type="http://schemas.microsoft.com/office/2007/relationships/hdphoto" Target="../media/hdphoto59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8" Type="http://schemas.microsoft.com/office/2007/relationships/hdphoto" Target="../media/hdphoto63.wdp"/><Relationship Id="rId3" Type="http://schemas.openxmlformats.org/officeDocument/2006/relationships/image" Target="../media/image84.png"/><Relationship Id="rId7" Type="http://schemas.openxmlformats.org/officeDocument/2006/relationships/image" Target="../media/image8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2.wdp"/><Relationship Id="rId5" Type="http://schemas.openxmlformats.org/officeDocument/2006/relationships/image" Target="../media/image85.png"/><Relationship Id="rId10" Type="http://schemas.microsoft.com/office/2007/relationships/hdphoto" Target="../media/hdphoto64.wdp"/><Relationship Id="rId4" Type="http://schemas.microsoft.com/office/2007/relationships/hdphoto" Target="../media/hdphoto61.wdp"/><Relationship Id="rId9" Type="http://schemas.openxmlformats.org/officeDocument/2006/relationships/image" Target="../media/image8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93.xml.rels><?xml version="1.0" encoding="UTF-8" standalone="yes"?>
<Relationships xmlns="http://schemas.openxmlformats.org/package/2006/relationships"><Relationship Id="rId8" Type="http://schemas.microsoft.com/office/2007/relationships/hdphoto" Target="../media/hdphoto67.wdp"/><Relationship Id="rId3" Type="http://schemas.openxmlformats.org/officeDocument/2006/relationships/image" Target="../media/image90.png"/><Relationship Id="rId7" Type="http://schemas.openxmlformats.org/officeDocument/2006/relationships/image" Target="../media/image9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6.wdp"/><Relationship Id="rId5" Type="http://schemas.openxmlformats.org/officeDocument/2006/relationships/image" Target="../media/image91.png"/><Relationship Id="rId4" Type="http://schemas.microsoft.com/office/2007/relationships/hdphoto" Target="../media/hdphoto65.wdp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9.wdp"/><Relationship Id="rId5" Type="http://schemas.openxmlformats.org/officeDocument/2006/relationships/image" Target="../media/image94.png"/><Relationship Id="rId4" Type="http://schemas.microsoft.com/office/2007/relationships/hdphoto" Target="../media/hdphoto68.wdp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microsoft.com/office/2007/relationships/hdphoto" Target="../media/hdphoto7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microsoft.com/office/2007/relationships/hdphoto" Target="../media/hdphoto70.wdp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9.png"/><Relationship Id="rId7" Type="http://schemas.microsoft.com/office/2007/relationships/hdphoto" Target="../media/hdphoto7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microsoft.com/office/2007/relationships/hdphoto" Target="../media/hdphoto72.wdp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4.png"/><Relationship Id="rId7" Type="http://schemas.microsoft.com/office/2007/relationships/hdphoto" Target="../media/hdphoto7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microsoft.com/office/2007/relationships/hdphoto" Target="../media/hdphoto7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FD2DF48-81F6-9B75-72D8-84B0387DE855}"/>
              </a:ext>
            </a:extLst>
          </p:cNvPr>
          <p:cNvSpPr/>
          <p:nvPr/>
        </p:nvSpPr>
        <p:spPr>
          <a:xfrm>
            <a:off x="1887783" y="2002769"/>
            <a:ext cx="8365680" cy="1491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800"/>
              </a:lnSpc>
            </a:pPr>
            <a:r>
              <a:rPr lang="en-US" sz="4000" b="1" dirty="0">
                <a:solidFill>
                  <a:srgbClr val="FFC000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M3: </a:t>
            </a:r>
            <a:r>
              <a:rPr lang="en-US" sz="4000" b="1" dirty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DATA  SCIENCE </a:t>
            </a:r>
          </a:p>
          <a:p>
            <a:pPr algn="ctr">
              <a:lnSpc>
                <a:spcPts val="4800"/>
              </a:lnSpc>
            </a:pPr>
            <a:r>
              <a:rPr lang="en-US" sz="4000" b="1" dirty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NUMPY MODULI</a:t>
            </a:r>
          </a:p>
        </p:txBody>
      </p:sp>
      <p:pic>
        <p:nvPicPr>
          <p:cNvPr id="3" name="Picture 2" descr="Gmail Logo and symbol, meaning, history, PNG, brand">
            <a:extLst>
              <a:ext uri="{FF2B5EF4-FFF2-40B4-BE49-F238E27FC236}">
                <a16:creationId xmlns:a16="http://schemas.microsoft.com/office/drawing/2014/main" id="{2ACBB6A6-9E96-F441-0351-EC392D543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119" y="4499782"/>
            <a:ext cx="575840" cy="32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3AC3CA-C014-E6AB-B821-9B6BCBE140F2}"/>
              </a:ext>
            </a:extLst>
          </p:cNvPr>
          <p:cNvSpPr txBox="1"/>
          <p:nvPr/>
        </p:nvSpPr>
        <p:spPr>
          <a:xfrm>
            <a:off x="2219557" y="4468189"/>
            <a:ext cx="3191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Roboto Mono Medium" panose="00000009000000000000" pitchFamily="49" charset="0"/>
                <a:cs typeface="Times New Roman" panose="02020603050405020304" pitchFamily="18" charset="0"/>
              </a:rPr>
              <a:t>bekshavkat231@gmail.com</a:t>
            </a:r>
            <a:endParaRPr lang="ru-RU" sz="2000" b="1" dirty="0">
              <a:latin typeface="Times New Roman" panose="02020603050405020304" pitchFamily="18" charset="0"/>
              <a:ea typeface="Roboto Mono Medium" panose="00000009000000000000" pitchFamily="49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EF3179-C983-6024-55AC-36CDDB32B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873" y="4951194"/>
            <a:ext cx="494169" cy="494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14287F-BB91-9072-1BC4-B8AFB21DA21B}"/>
              </a:ext>
            </a:extLst>
          </p:cNvPr>
          <p:cNvSpPr txBox="1"/>
          <p:nvPr/>
        </p:nvSpPr>
        <p:spPr>
          <a:xfrm>
            <a:off x="2202959" y="5013612"/>
            <a:ext cx="22092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Roboto Mono Medium" panose="00000009000000000000" pitchFamily="49" charset="0"/>
                <a:cs typeface="Times New Roman" panose="02020603050405020304" pitchFamily="18" charset="0"/>
              </a:rPr>
              <a:t>+998-33-185-08-08</a:t>
            </a:r>
            <a:endParaRPr lang="ru-RU" sz="2000" b="1" dirty="0">
              <a:latin typeface="Times New Roman" panose="02020603050405020304" pitchFamily="18" charset="0"/>
              <a:ea typeface="Roboto Mono Medium" panose="00000009000000000000" pitchFamily="49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CFEDE0-0336-02EA-54A5-208ABC4E7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699" y="5521256"/>
            <a:ext cx="494169" cy="494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997001-6A4F-E648-9561-BA9541FE8AA5}"/>
              </a:ext>
            </a:extLst>
          </p:cNvPr>
          <p:cNvSpPr txBox="1"/>
          <p:nvPr/>
        </p:nvSpPr>
        <p:spPr>
          <a:xfrm>
            <a:off x="2140149" y="5574220"/>
            <a:ext cx="19191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Roboto Mono Medium" panose="00000009000000000000" pitchFamily="49" charset="0"/>
                <a:cs typeface="Times New Roman" panose="02020603050405020304" pitchFamily="18" charset="0"/>
              </a:rPr>
              <a:t>@shavkat_0808</a:t>
            </a:r>
            <a:endParaRPr lang="ru-RU" sz="2000" b="1" dirty="0">
              <a:latin typeface="Times New Roman" panose="02020603050405020304" pitchFamily="18" charset="0"/>
              <a:ea typeface="Roboto Mono Medium" panose="00000009000000000000" pitchFamily="49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097A2A-D33F-79F6-218D-186BEBA55A6B}"/>
              </a:ext>
            </a:extLst>
          </p:cNvPr>
          <p:cNvSpPr txBox="1"/>
          <p:nvPr/>
        </p:nvSpPr>
        <p:spPr>
          <a:xfrm>
            <a:off x="7680777" y="4406634"/>
            <a:ext cx="47167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1" dirty="0" err="1">
                <a:latin typeface="Times New Roman" panose="02020603050405020304" pitchFamily="18" charset="0"/>
                <a:ea typeface="Roboto Mono Medium" panose="00000009000000000000" pitchFamily="49" charset="0"/>
                <a:cs typeface="Times New Roman" panose="02020603050405020304" pitchFamily="18" charset="0"/>
              </a:rPr>
              <a:t>Lektor</a:t>
            </a:r>
            <a:r>
              <a:rPr lang="en-US" sz="2400" b="1" i="1" dirty="0">
                <a:latin typeface="Times New Roman" panose="02020603050405020304" pitchFamily="18" charset="0"/>
                <a:ea typeface="Roboto Mono Medium" panose="00000009000000000000" pitchFamily="49" charset="0"/>
                <a:cs typeface="Times New Roman" panose="02020603050405020304" pitchFamily="18" charset="0"/>
              </a:rPr>
              <a:t>: </a:t>
            </a:r>
            <a:r>
              <a:rPr lang="en-US" sz="2400" b="1" dirty="0" err="1">
                <a:latin typeface="Times New Roman" panose="02020603050405020304" pitchFamily="18" charset="0"/>
                <a:ea typeface="Roboto Mono Medium" panose="00000009000000000000" pitchFamily="49" charset="0"/>
                <a:cs typeface="Times New Roman" panose="02020603050405020304" pitchFamily="18" charset="0"/>
              </a:rPr>
              <a:t>Ko’paysinov</a:t>
            </a:r>
            <a:r>
              <a:rPr lang="en-US" sz="2400" b="1" dirty="0">
                <a:latin typeface="Times New Roman" panose="02020603050405020304" pitchFamily="18" charset="0"/>
                <a:ea typeface="Roboto Mono Medium" panose="00000009000000000000" pitchFamily="49" charset="0"/>
                <a:cs typeface="Times New Roman" panose="02020603050405020304" pitchFamily="18" charset="0"/>
              </a:rPr>
              <a:t> Sh.</a:t>
            </a:r>
            <a:endParaRPr lang="en-US" sz="2400" b="1" dirty="0">
              <a:effectLst/>
              <a:latin typeface="Times New Roman" panose="02020603050405020304" pitchFamily="18" charset="0"/>
              <a:ea typeface="Roboto Mono Medium" panose="00000009000000000000" pitchFamily="49" charset="0"/>
              <a:cs typeface="Times New Roman" panose="02020603050405020304" pitchFamily="18" charset="0"/>
            </a:endParaRPr>
          </a:p>
        </p:txBody>
      </p:sp>
      <p:grpSp>
        <p:nvGrpSpPr>
          <p:cNvPr id="10" name="Рисунок 5">
            <a:extLst>
              <a:ext uri="{FF2B5EF4-FFF2-40B4-BE49-F238E27FC236}">
                <a16:creationId xmlns:a16="http://schemas.microsoft.com/office/drawing/2014/main" id="{DEE8850F-4BE6-1C4F-35DE-0C041C2F1447}"/>
              </a:ext>
            </a:extLst>
          </p:cNvPr>
          <p:cNvGrpSpPr/>
          <p:nvPr/>
        </p:nvGrpSpPr>
        <p:grpSpPr>
          <a:xfrm>
            <a:off x="5028995" y="113042"/>
            <a:ext cx="1755934" cy="1762225"/>
            <a:chOff x="268075" y="138494"/>
            <a:chExt cx="1344558" cy="1344489"/>
          </a:xfrm>
          <a:solidFill>
            <a:schemeClr val="accent4"/>
          </a:solidFill>
        </p:grpSpPr>
        <p:sp>
          <p:nvSpPr>
            <p:cNvPr id="11" name="Freeform: Shape 6">
              <a:extLst>
                <a:ext uri="{FF2B5EF4-FFF2-40B4-BE49-F238E27FC236}">
                  <a16:creationId xmlns:a16="http://schemas.microsoft.com/office/drawing/2014/main" id="{1BCC18CC-959F-F5F4-FF5A-67593DB88ABC}"/>
                </a:ext>
              </a:extLst>
            </p:cNvPr>
            <p:cNvSpPr/>
            <p:nvPr/>
          </p:nvSpPr>
          <p:spPr>
            <a:xfrm>
              <a:off x="268075" y="138494"/>
              <a:ext cx="1344558" cy="1344489"/>
            </a:xfrm>
            <a:custGeom>
              <a:avLst/>
              <a:gdLst>
                <a:gd name="connsiteX0" fmla="*/ 1344558 w 1344558"/>
                <a:gd name="connsiteY0" fmla="*/ 672245 h 1344489"/>
                <a:gd name="connsiteX1" fmla="*/ 672279 w 1344558"/>
                <a:gd name="connsiteY1" fmla="*/ 1344490 h 1344489"/>
                <a:gd name="connsiteX2" fmla="*/ 0 w 1344558"/>
                <a:gd name="connsiteY2" fmla="*/ 672245 h 1344489"/>
                <a:gd name="connsiteX3" fmla="*/ 672279 w 1344558"/>
                <a:gd name="connsiteY3" fmla="*/ 0 h 1344489"/>
                <a:gd name="connsiteX4" fmla="*/ 1344558 w 1344558"/>
                <a:gd name="connsiteY4" fmla="*/ 672245 h 134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4558" h="1344489">
                  <a:moveTo>
                    <a:pt x="1344558" y="672245"/>
                  </a:moveTo>
                  <a:cubicBezTo>
                    <a:pt x="1344558" y="1043516"/>
                    <a:pt x="1043569" y="1344490"/>
                    <a:pt x="672279" y="1344490"/>
                  </a:cubicBezTo>
                  <a:cubicBezTo>
                    <a:pt x="300990" y="1344490"/>
                    <a:pt x="0" y="1043516"/>
                    <a:pt x="0" y="672245"/>
                  </a:cubicBezTo>
                  <a:cubicBezTo>
                    <a:pt x="0" y="300974"/>
                    <a:pt x="300990" y="0"/>
                    <a:pt x="672279" y="0"/>
                  </a:cubicBezTo>
                  <a:cubicBezTo>
                    <a:pt x="1043569" y="0"/>
                    <a:pt x="1344558" y="300974"/>
                    <a:pt x="1344558" y="672245"/>
                  </a:cubicBezTo>
                  <a:close/>
                </a:path>
              </a:pathLst>
            </a:cu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7">
              <a:extLst>
                <a:ext uri="{FF2B5EF4-FFF2-40B4-BE49-F238E27FC236}">
                  <a16:creationId xmlns:a16="http://schemas.microsoft.com/office/drawing/2014/main" id="{13A2F93B-E1A6-224F-AEB5-B6C794C4BB94}"/>
                </a:ext>
              </a:extLst>
            </p:cNvPr>
            <p:cNvSpPr/>
            <p:nvPr/>
          </p:nvSpPr>
          <p:spPr>
            <a:xfrm>
              <a:off x="831194" y="1366554"/>
              <a:ext cx="224338" cy="95938"/>
            </a:xfrm>
            <a:custGeom>
              <a:avLst/>
              <a:gdLst>
                <a:gd name="connsiteX0" fmla="*/ 11401 w 224338"/>
                <a:gd name="connsiteY0" fmla="*/ 89237 h 95938"/>
                <a:gd name="connsiteX1" fmla="*/ 2181 w 224338"/>
                <a:gd name="connsiteY1" fmla="*/ 87524 h 95938"/>
                <a:gd name="connsiteX2" fmla="*/ 14668 w 224338"/>
                <a:gd name="connsiteY2" fmla="*/ 11784 h 95938"/>
                <a:gd name="connsiteX3" fmla="*/ 0 w 224338"/>
                <a:gd name="connsiteY3" fmla="*/ 18074 h 95938"/>
                <a:gd name="connsiteX4" fmla="*/ 1938 w 224338"/>
                <a:gd name="connsiteY4" fmla="*/ 7656 h 95938"/>
                <a:gd name="connsiteX5" fmla="*/ 14602 w 224338"/>
                <a:gd name="connsiteY5" fmla="*/ 1694 h 95938"/>
                <a:gd name="connsiteX6" fmla="*/ 25704 w 224338"/>
                <a:gd name="connsiteY6" fmla="*/ 3763 h 95938"/>
                <a:gd name="connsiteX7" fmla="*/ 11401 w 224338"/>
                <a:gd name="connsiteY7" fmla="*/ 89237 h 95938"/>
                <a:gd name="connsiteX8" fmla="*/ 82820 w 224338"/>
                <a:gd name="connsiteY8" fmla="*/ 52181 h 95938"/>
                <a:gd name="connsiteX9" fmla="*/ 83803 w 224338"/>
                <a:gd name="connsiteY9" fmla="*/ 54400 h 95938"/>
                <a:gd name="connsiteX10" fmla="*/ 78131 w 224338"/>
                <a:gd name="connsiteY10" fmla="*/ 58724 h 95938"/>
                <a:gd name="connsiteX11" fmla="*/ 71859 w 224338"/>
                <a:gd name="connsiteY11" fmla="*/ 59650 h 95938"/>
                <a:gd name="connsiteX12" fmla="*/ 62162 w 224338"/>
                <a:gd name="connsiteY12" fmla="*/ 56215 h 95938"/>
                <a:gd name="connsiteX13" fmla="*/ 56321 w 224338"/>
                <a:gd name="connsiteY13" fmla="*/ 48082 h 95938"/>
                <a:gd name="connsiteX14" fmla="*/ 54955 w 224338"/>
                <a:gd name="connsiteY14" fmla="*/ 36251 h 95938"/>
                <a:gd name="connsiteX15" fmla="*/ 55432 w 224338"/>
                <a:gd name="connsiteY15" fmla="*/ 30064 h 95938"/>
                <a:gd name="connsiteX16" fmla="*/ 58774 w 224338"/>
                <a:gd name="connsiteY16" fmla="*/ 17344 h 95938"/>
                <a:gd name="connsiteX17" fmla="*/ 66290 w 224338"/>
                <a:gd name="connsiteY17" fmla="*/ 9744 h 95938"/>
                <a:gd name="connsiteX18" fmla="*/ 77354 w 224338"/>
                <a:gd name="connsiteY18" fmla="*/ 7769 h 95938"/>
                <a:gd name="connsiteX19" fmla="*/ 88015 w 224338"/>
                <a:gd name="connsiteY19" fmla="*/ 11391 h 95938"/>
                <a:gd name="connsiteX20" fmla="*/ 94062 w 224338"/>
                <a:gd name="connsiteY20" fmla="*/ 19880 h 95938"/>
                <a:gd name="connsiteX21" fmla="*/ 95073 w 224338"/>
                <a:gd name="connsiteY21" fmla="*/ 32554 h 95938"/>
                <a:gd name="connsiteX22" fmla="*/ 94652 w 224338"/>
                <a:gd name="connsiteY22" fmla="*/ 38132 h 95938"/>
                <a:gd name="connsiteX23" fmla="*/ 91703 w 224338"/>
                <a:gd name="connsiteY23" fmla="*/ 95938 h 95938"/>
                <a:gd name="connsiteX24" fmla="*/ 81491 w 224338"/>
                <a:gd name="connsiteY24" fmla="*/ 95162 h 95938"/>
                <a:gd name="connsiteX25" fmla="*/ 82820 w 224338"/>
                <a:gd name="connsiteY25" fmla="*/ 52181 h 95938"/>
                <a:gd name="connsiteX26" fmla="*/ 74124 w 224338"/>
                <a:gd name="connsiteY26" fmla="*/ 50253 h 95938"/>
                <a:gd name="connsiteX27" fmla="*/ 82277 w 224338"/>
                <a:gd name="connsiteY27" fmla="*/ 47352 h 95938"/>
                <a:gd name="connsiteX28" fmla="*/ 85834 w 224338"/>
                <a:gd name="connsiteY28" fmla="*/ 37767 h 95938"/>
                <a:gd name="connsiteX29" fmla="*/ 86302 w 224338"/>
                <a:gd name="connsiteY29" fmla="*/ 31702 h 95938"/>
                <a:gd name="connsiteX30" fmla="*/ 84243 w 224338"/>
                <a:gd name="connsiteY30" fmla="*/ 21574 h 95938"/>
                <a:gd name="connsiteX31" fmla="*/ 76614 w 224338"/>
                <a:gd name="connsiteY31" fmla="*/ 17466 h 95938"/>
                <a:gd name="connsiteX32" fmla="*/ 68443 w 224338"/>
                <a:gd name="connsiteY32" fmla="*/ 20367 h 95938"/>
                <a:gd name="connsiteX33" fmla="*/ 64867 w 224338"/>
                <a:gd name="connsiteY33" fmla="*/ 30129 h 95938"/>
                <a:gd name="connsiteX34" fmla="*/ 64408 w 224338"/>
                <a:gd name="connsiteY34" fmla="*/ 36195 h 95938"/>
                <a:gd name="connsiteX35" fmla="*/ 66477 w 224338"/>
                <a:gd name="connsiteY35" fmla="*/ 46182 h 95938"/>
                <a:gd name="connsiteX36" fmla="*/ 74124 w 224338"/>
                <a:gd name="connsiteY36" fmla="*/ 50253 h 95938"/>
                <a:gd name="connsiteX37" fmla="*/ 153098 w 224338"/>
                <a:gd name="connsiteY37" fmla="*/ 50749 h 95938"/>
                <a:gd name="connsiteX38" fmla="*/ 154399 w 224338"/>
                <a:gd name="connsiteY38" fmla="*/ 52790 h 95938"/>
                <a:gd name="connsiteX39" fmla="*/ 149681 w 224338"/>
                <a:gd name="connsiteY39" fmla="*/ 57994 h 95938"/>
                <a:gd name="connsiteX40" fmla="*/ 143625 w 224338"/>
                <a:gd name="connsiteY40" fmla="*/ 59866 h 95938"/>
                <a:gd name="connsiteX41" fmla="*/ 133525 w 224338"/>
                <a:gd name="connsiteY41" fmla="*/ 57937 h 95938"/>
                <a:gd name="connsiteX42" fmla="*/ 126505 w 224338"/>
                <a:gd name="connsiteY42" fmla="*/ 50787 h 95938"/>
                <a:gd name="connsiteX43" fmla="*/ 123369 w 224338"/>
                <a:gd name="connsiteY43" fmla="*/ 39293 h 95938"/>
                <a:gd name="connsiteX44" fmla="*/ 122901 w 224338"/>
                <a:gd name="connsiteY44" fmla="*/ 33106 h 95938"/>
                <a:gd name="connsiteX45" fmla="*/ 124277 w 224338"/>
                <a:gd name="connsiteY45" fmla="*/ 20030 h 95938"/>
                <a:gd name="connsiteX46" fmla="*/ 130558 w 224338"/>
                <a:gd name="connsiteY46" fmla="*/ 11372 h 95938"/>
                <a:gd name="connsiteX47" fmla="*/ 141200 w 224338"/>
                <a:gd name="connsiteY47" fmla="*/ 7741 h 95938"/>
                <a:gd name="connsiteX48" fmla="*/ 152283 w 224338"/>
                <a:gd name="connsiteY48" fmla="*/ 9716 h 95938"/>
                <a:gd name="connsiteX49" fmla="*/ 159725 w 224338"/>
                <a:gd name="connsiteY49" fmla="*/ 17325 h 95938"/>
                <a:gd name="connsiteX50" fmla="*/ 162345 w 224338"/>
                <a:gd name="connsiteY50" fmla="*/ 28885 h 95938"/>
                <a:gd name="connsiteX51" fmla="*/ 162767 w 224338"/>
                <a:gd name="connsiteY51" fmla="*/ 34463 h 95938"/>
                <a:gd name="connsiteX52" fmla="*/ 166352 w 224338"/>
                <a:gd name="connsiteY52" fmla="*/ 91277 h 95938"/>
                <a:gd name="connsiteX53" fmla="*/ 156140 w 224338"/>
                <a:gd name="connsiteY53" fmla="*/ 92054 h 95938"/>
                <a:gd name="connsiteX54" fmla="*/ 153098 w 224338"/>
                <a:gd name="connsiteY54" fmla="*/ 50749 h 95938"/>
                <a:gd name="connsiteX55" fmla="*/ 144439 w 224338"/>
                <a:gd name="connsiteY55" fmla="*/ 50234 h 95938"/>
                <a:gd name="connsiteX56" fmla="*/ 152058 w 224338"/>
                <a:gd name="connsiteY56" fmla="*/ 46125 h 95938"/>
                <a:gd name="connsiteX57" fmla="*/ 154127 w 224338"/>
                <a:gd name="connsiteY57" fmla="*/ 36110 h 95938"/>
                <a:gd name="connsiteX58" fmla="*/ 153659 w 224338"/>
                <a:gd name="connsiteY58" fmla="*/ 30045 h 95938"/>
                <a:gd name="connsiteX59" fmla="*/ 150093 w 224338"/>
                <a:gd name="connsiteY59" fmla="*/ 20348 h 95938"/>
                <a:gd name="connsiteX60" fmla="*/ 141940 w 224338"/>
                <a:gd name="connsiteY60" fmla="*/ 17437 h 95938"/>
                <a:gd name="connsiteX61" fmla="*/ 134293 w 224338"/>
                <a:gd name="connsiteY61" fmla="*/ 21546 h 95938"/>
                <a:gd name="connsiteX62" fmla="*/ 132243 w 224338"/>
                <a:gd name="connsiteY62" fmla="*/ 31739 h 95938"/>
                <a:gd name="connsiteX63" fmla="*/ 132701 w 224338"/>
                <a:gd name="connsiteY63" fmla="*/ 37804 h 95938"/>
                <a:gd name="connsiteX64" fmla="*/ 136258 w 224338"/>
                <a:gd name="connsiteY64" fmla="*/ 47370 h 95938"/>
                <a:gd name="connsiteX65" fmla="*/ 144439 w 224338"/>
                <a:gd name="connsiteY65" fmla="*/ 50234 h 95938"/>
                <a:gd name="connsiteX66" fmla="*/ 224339 w 224338"/>
                <a:gd name="connsiteY66" fmla="*/ 85989 h 95938"/>
                <a:gd name="connsiteX67" fmla="*/ 215119 w 224338"/>
                <a:gd name="connsiteY67" fmla="*/ 87702 h 95938"/>
                <a:gd name="connsiteX68" fmla="*/ 204167 w 224338"/>
                <a:gd name="connsiteY68" fmla="*/ 11456 h 95938"/>
                <a:gd name="connsiteX69" fmla="*/ 189640 w 224338"/>
                <a:gd name="connsiteY69" fmla="*/ 23409 h 95938"/>
                <a:gd name="connsiteX70" fmla="*/ 190801 w 224338"/>
                <a:gd name="connsiteY70" fmla="*/ 12187 h 95938"/>
                <a:gd name="connsiteX71" fmla="*/ 200470 w 224338"/>
                <a:gd name="connsiteY71" fmla="*/ 2069 h 95938"/>
                <a:gd name="connsiteX72" fmla="*/ 211581 w 224338"/>
                <a:gd name="connsiteY72" fmla="*/ 0 h 95938"/>
                <a:gd name="connsiteX73" fmla="*/ 224339 w 224338"/>
                <a:gd name="connsiteY73" fmla="*/ 85989 h 9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224338" h="95938">
                  <a:moveTo>
                    <a:pt x="11401" y="89237"/>
                  </a:moveTo>
                  <a:lnTo>
                    <a:pt x="2181" y="87524"/>
                  </a:lnTo>
                  <a:lnTo>
                    <a:pt x="14668" y="11784"/>
                  </a:lnTo>
                  <a:lnTo>
                    <a:pt x="0" y="18074"/>
                  </a:lnTo>
                  <a:lnTo>
                    <a:pt x="1938" y="7656"/>
                  </a:lnTo>
                  <a:lnTo>
                    <a:pt x="14602" y="1694"/>
                  </a:lnTo>
                  <a:lnTo>
                    <a:pt x="25704" y="3763"/>
                  </a:lnTo>
                  <a:lnTo>
                    <a:pt x="11401" y="89237"/>
                  </a:lnTo>
                  <a:close/>
                  <a:moveTo>
                    <a:pt x="82820" y="52181"/>
                  </a:moveTo>
                  <a:lnTo>
                    <a:pt x="83803" y="54400"/>
                  </a:lnTo>
                  <a:cubicBezTo>
                    <a:pt x="82596" y="56187"/>
                    <a:pt x="80059" y="57928"/>
                    <a:pt x="78131" y="58724"/>
                  </a:cubicBezTo>
                  <a:cubicBezTo>
                    <a:pt x="76221" y="59510"/>
                    <a:pt x="74124" y="59819"/>
                    <a:pt x="71859" y="59650"/>
                  </a:cubicBezTo>
                  <a:cubicBezTo>
                    <a:pt x="68031" y="59360"/>
                    <a:pt x="64820" y="58218"/>
                    <a:pt x="62162" y="56215"/>
                  </a:cubicBezTo>
                  <a:cubicBezTo>
                    <a:pt x="59522" y="54222"/>
                    <a:pt x="57585" y="51526"/>
                    <a:pt x="56321" y="48082"/>
                  </a:cubicBezTo>
                  <a:cubicBezTo>
                    <a:pt x="55067" y="44665"/>
                    <a:pt x="54617" y="40715"/>
                    <a:pt x="54955" y="36251"/>
                  </a:cubicBezTo>
                  <a:lnTo>
                    <a:pt x="55432" y="30064"/>
                  </a:lnTo>
                  <a:cubicBezTo>
                    <a:pt x="55806" y="25038"/>
                    <a:pt x="56930" y="20798"/>
                    <a:pt x="58774" y="17344"/>
                  </a:cubicBezTo>
                  <a:cubicBezTo>
                    <a:pt x="60618" y="13918"/>
                    <a:pt x="63126" y="11372"/>
                    <a:pt x="66290" y="9744"/>
                  </a:cubicBezTo>
                  <a:cubicBezTo>
                    <a:pt x="69454" y="8106"/>
                    <a:pt x="73142" y="7451"/>
                    <a:pt x="77354" y="7769"/>
                  </a:cubicBezTo>
                  <a:cubicBezTo>
                    <a:pt x="81594" y="8087"/>
                    <a:pt x="85160" y="9304"/>
                    <a:pt x="88015" y="11391"/>
                  </a:cubicBezTo>
                  <a:cubicBezTo>
                    <a:pt x="90870" y="13488"/>
                    <a:pt x="92780" y="16211"/>
                    <a:pt x="94062" y="19880"/>
                  </a:cubicBezTo>
                  <a:cubicBezTo>
                    <a:pt x="95344" y="23568"/>
                    <a:pt x="95466" y="27518"/>
                    <a:pt x="95073" y="32554"/>
                  </a:cubicBezTo>
                  <a:lnTo>
                    <a:pt x="94652" y="38132"/>
                  </a:lnTo>
                  <a:cubicBezTo>
                    <a:pt x="93023" y="55326"/>
                    <a:pt x="93547" y="65219"/>
                    <a:pt x="91703" y="95938"/>
                  </a:cubicBezTo>
                  <a:lnTo>
                    <a:pt x="81491" y="95162"/>
                  </a:lnTo>
                  <a:lnTo>
                    <a:pt x="82820" y="52181"/>
                  </a:lnTo>
                  <a:close/>
                  <a:moveTo>
                    <a:pt x="74124" y="50253"/>
                  </a:moveTo>
                  <a:cubicBezTo>
                    <a:pt x="77513" y="50515"/>
                    <a:pt x="80246" y="49542"/>
                    <a:pt x="82277" y="47352"/>
                  </a:cubicBezTo>
                  <a:cubicBezTo>
                    <a:pt x="84327" y="45161"/>
                    <a:pt x="85516" y="41960"/>
                    <a:pt x="85834" y="37767"/>
                  </a:cubicBezTo>
                  <a:lnTo>
                    <a:pt x="86302" y="31702"/>
                  </a:lnTo>
                  <a:cubicBezTo>
                    <a:pt x="86620" y="27424"/>
                    <a:pt x="85937" y="24045"/>
                    <a:pt x="84243" y="21574"/>
                  </a:cubicBezTo>
                  <a:cubicBezTo>
                    <a:pt x="82567" y="19075"/>
                    <a:pt x="80012" y="17718"/>
                    <a:pt x="76614" y="17466"/>
                  </a:cubicBezTo>
                  <a:cubicBezTo>
                    <a:pt x="73207" y="17203"/>
                    <a:pt x="70474" y="18158"/>
                    <a:pt x="68443" y="20367"/>
                  </a:cubicBezTo>
                  <a:cubicBezTo>
                    <a:pt x="66383" y="22557"/>
                    <a:pt x="65195" y="25815"/>
                    <a:pt x="64867" y="30129"/>
                  </a:cubicBezTo>
                  <a:lnTo>
                    <a:pt x="64408" y="36195"/>
                  </a:lnTo>
                  <a:cubicBezTo>
                    <a:pt x="64090" y="40397"/>
                    <a:pt x="64773" y="43710"/>
                    <a:pt x="66477" y="46182"/>
                  </a:cubicBezTo>
                  <a:cubicBezTo>
                    <a:pt x="68153" y="48634"/>
                    <a:pt x="70708" y="50000"/>
                    <a:pt x="74124" y="50253"/>
                  </a:cubicBezTo>
                  <a:close/>
                  <a:moveTo>
                    <a:pt x="153098" y="50749"/>
                  </a:moveTo>
                  <a:lnTo>
                    <a:pt x="154399" y="52790"/>
                  </a:lnTo>
                  <a:cubicBezTo>
                    <a:pt x="153472" y="54736"/>
                    <a:pt x="151469" y="56917"/>
                    <a:pt x="149681" y="57994"/>
                  </a:cubicBezTo>
                  <a:cubicBezTo>
                    <a:pt x="147921" y="59061"/>
                    <a:pt x="145890" y="59688"/>
                    <a:pt x="143625" y="59866"/>
                  </a:cubicBezTo>
                  <a:cubicBezTo>
                    <a:pt x="139796" y="60156"/>
                    <a:pt x="136455" y="59510"/>
                    <a:pt x="133525" y="57937"/>
                  </a:cubicBezTo>
                  <a:cubicBezTo>
                    <a:pt x="130614" y="56365"/>
                    <a:pt x="128283" y="53997"/>
                    <a:pt x="126505" y="50787"/>
                  </a:cubicBezTo>
                  <a:cubicBezTo>
                    <a:pt x="124764" y="47595"/>
                    <a:pt x="123715" y="43757"/>
                    <a:pt x="123369" y="39293"/>
                  </a:cubicBezTo>
                  <a:lnTo>
                    <a:pt x="122901" y="33106"/>
                  </a:lnTo>
                  <a:cubicBezTo>
                    <a:pt x="122517" y="28080"/>
                    <a:pt x="122976" y="23718"/>
                    <a:pt x="124277" y="20030"/>
                  </a:cubicBezTo>
                  <a:cubicBezTo>
                    <a:pt x="125587" y="16361"/>
                    <a:pt x="127684" y="13469"/>
                    <a:pt x="130558" y="11372"/>
                  </a:cubicBezTo>
                  <a:cubicBezTo>
                    <a:pt x="133431" y="9276"/>
                    <a:pt x="136979" y="8068"/>
                    <a:pt x="141200" y="7741"/>
                  </a:cubicBezTo>
                  <a:cubicBezTo>
                    <a:pt x="145431" y="7422"/>
                    <a:pt x="149138" y="8078"/>
                    <a:pt x="152283" y="9716"/>
                  </a:cubicBezTo>
                  <a:cubicBezTo>
                    <a:pt x="155428" y="11354"/>
                    <a:pt x="157899" y="13899"/>
                    <a:pt x="159725" y="17325"/>
                  </a:cubicBezTo>
                  <a:cubicBezTo>
                    <a:pt x="161559" y="20779"/>
                    <a:pt x="161962" y="23858"/>
                    <a:pt x="162345" y="28885"/>
                  </a:cubicBezTo>
                  <a:lnTo>
                    <a:pt x="162767" y="34463"/>
                  </a:lnTo>
                  <a:cubicBezTo>
                    <a:pt x="163235" y="49673"/>
                    <a:pt x="164526" y="66773"/>
                    <a:pt x="166352" y="91277"/>
                  </a:cubicBezTo>
                  <a:lnTo>
                    <a:pt x="156140" y="92054"/>
                  </a:lnTo>
                  <a:lnTo>
                    <a:pt x="153098" y="50749"/>
                  </a:lnTo>
                  <a:close/>
                  <a:moveTo>
                    <a:pt x="144439" y="50234"/>
                  </a:moveTo>
                  <a:cubicBezTo>
                    <a:pt x="147828" y="49972"/>
                    <a:pt x="150383" y="48596"/>
                    <a:pt x="152058" y="46125"/>
                  </a:cubicBezTo>
                  <a:cubicBezTo>
                    <a:pt x="153762" y="43645"/>
                    <a:pt x="154445" y="40313"/>
                    <a:pt x="154127" y="36110"/>
                  </a:cubicBezTo>
                  <a:lnTo>
                    <a:pt x="153659" y="30045"/>
                  </a:lnTo>
                  <a:cubicBezTo>
                    <a:pt x="153341" y="25768"/>
                    <a:pt x="152143" y="22539"/>
                    <a:pt x="150093" y="20348"/>
                  </a:cubicBezTo>
                  <a:cubicBezTo>
                    <a:pt x="148062" y="18130"/>
                    <a:pt x="145328" y="17185"/>
                    <a:pt x="141940" y="17437"/>
                  </a:cubicBezTo>
                  <a:cubicBezTo>
                    <a:pt x="138523" y="17700"/>
                    <a:pt x="135968" y="19057"/>
                    <a:pt x="134293" y="21546"/>
                  </a:cubicBezTo>
                  <a:cubicBezTo>
                    <a:pt x="132598" y="24027"/>
                    <a:pt x="131915" y="27424"/>
                    <a:pt x="132243" y="31739"/>
                  </a:cubicBezTo>
                  <a:lnTo>
                    <a:pt x="132701" y="37804"/>
                  </a:lnTo>
                  <a:cubicBezTo>
                    <a:pt x="133029" y="42007"/>
                    <a:pt x="134208" y="45180"/>
                    <a:pt x="136258" y="47370"/>
                  </a:cubicBezTo>
                  <a:cubicBezTo>
                    <a:pt x="138289" y="49542"/>
                    <a:pt x="141023" y="50496"/>
                    <a:pt x="144439" y="50234"/>
                  </a:cubicBezTo>
                  <a:close/>
                  <a:moveTo>
                    <a:pt x="224339" y="85989"/>
                  </a:moveTo>
                  <a:lnTo>
                    <a:pt x="215119" y="87702"/>
                  </a:lnTo>
                  <a:lnTo>
                    <a:pt x="204167" y="11456"/>
                  </a:lnTo>
                  <a:lnTo>
                    <a:pt x="189640" y="23409"/>
                  </a:lnTo>
                  <a:lnTo>
                    <a:pt x="190801" y="12187"/>
                  </a:lnTo>
                  <a:lnTo>
                    <a:pt x="200470" y="2069"/>
                  </a:lnTo>
                  <a:lnTo>
                    <a:pt x="211581" y="0"/>
                  </a:lnTo>
                  <a:lnTo>
                    <a:pt x="224339" y="85989"/>
                  </a:lnTo>
                  <a:close/>
                </a:path>
              </a:pathLst>
            </a:cu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8">
              <a:extLst>
                <a:ext uri="{FF2B5EF4-FFF2-40B4-BE49-F238E27FC236}">
                  <a16:creationId xmlns:a16="http://schemas.microsoft.com/office/drawing/2014/main" id="{808962C0-82FD-6FE0-FD60-EA56F3169D8A}"/>
                </a:ext>
              </a:extLst>
            </p:cNvPr>
            <p:cNvSpPr/>
            <p:nvPr/>
          </p:nvSpPr>
          <p:spPr>
            <a:xfrm>
              <a:off x="289530" y="162568"/>
              <a:ext cx="1302012" cy="1212943"/>
            </a:xfrm>
            <a:custGeom>
              <a:avLst/>
              <a:gdLst>
                <a:gd name="connsiteX0" fmla="*/ 307815 w 1302012"/>
                <a:gd name="connsiteY0" fmla="*/ 1192754 h 1212943"/>
                <a:gd name="connsiteX1" fmla="*/ 297079 w 1302012"/>
                <a:gd name="connsiteY1" fmla="*/ 1185866 h 1212943"/>
                <a:gd name="connsiteX2" fmla="*/ 342233 w 1302012"/>
                <a:gd name="connsiteY2" fmla="*/ 1115470 h 1212943"/>
                <a:gd name="connsiteX3" fmla="*/ 352979 w 1302012"/>
                <a:gd name="connsiteY3" fmla="*/ 1122359 h 1212943"/>
                <a:gd name="connsiteX4" fmla="*/ 307815 w 1302012"/>
                <a:gd name="connsiteY4" fmla="*/ 1192754 h 1212943"/>
                <a:gd name="connsiteX5" fmla="*/ 325469 w 1302012"/>
                <a:gd name="connsiteY5" fmla="*/ 1212944 h 1212943"/>
                <a:gd name="connsiteX6" fmla="*/ 271385 w 1302012"/>
                <a:gd name="connsiteY6" fmla="*/ 1178256 h 1212943"/>
                <a:gd name="connsiteX7" fmla="*/ 277956 w 1302012"/>
                <a:gd name="connsiteY7" fmla="*/ 1168016 h 1212943"/>
                <a:gd name="connsiteX8" fmla="*/ 332040 w 1302012"/>
                <a:gd name="connsiteY8" fmla="*/ 1202704 h 1212943"/>
                <a:gd name="connsiteX9" fmla="*/ 325469 w 1302012"/>
                <a:gd name="connsiteY9" fmla="*/ 1212944 h 1212943"/>
                <a:gd name="connsiteX10" fmla="*/ 290227 w 1302012"/>
                <a:gd name="connsiteY10" fmla="*/ 1075167 h 1212943"/>
                <a:gd name="connsiteX11" fmla="*/ 300186 w 1302012"/>
                <a:gd name="connsiteY11" fmla="*/ 1089319 h 1212943"/>
                <a:gd name="connsiteX12" fmla="*/ 300973 w 1302012"/>
                <a:gd name="connsiteY12" fmla="*/ 1105586 h 1212943"/>
                <a:gd name="connsiteX13" fmla="*/ 292436 w 1302012"/>
                <a:gd name="connsiteY13" fmla="*/ 1121507 h 1212943"/>
                <a:gd name="connsiteX14" fmla="*/ 275531 w 1302012"/>
                <a:gd name="connsiteY14" fmla="*/ 1141013 h 1212943"/>
                <a:gd name="connsiteX15" fmla="*/ 260967 w 1302012"/>
                <a:gd name="connsiteY15" fmla="*/ 1151740 h 1212943"/>
                <a:gd name="connsiteX16" fmla="*/ 244755 w 1302012"/>
                <a:gd name="connsiteY16" fmla="*/ 1153284 h 1212943"/>
                <a:gd name="connsiteX17" fmla="*/ 229329 w 1302012"/>
                <a:gd name="connsiteY17" fmla="*/ 1145431 h 1212943"/>
                <a:gd name="connsiteX18" fmla="*/ 219379 w 1302012"/>
                <a:gd name="connsiteY18" fmla="*/ 1131298 h 1212943"/>
                <a:gd name="connsiteX19" fmla="*/ 218602 w 1302012"/>
                <a:gd name="connsiteY19" fmla="*/ 1115030 h 1212943"/>
                <a:gd name="connsiteX20" fmla="*/ 227148 w 1302012"/>
                <a:gd name="connsiteY20" fmla="*/ 1099090 h 1212943"/>
                <a:gd name="connsiteX21" fmla="*/ 244053 w 1302012"/>
                <a:gd name="connsiteY21" fmla="*/ 1079585 h 1212943"/>
                <a:gd name="connsiteX22" fmla="*/ 258599 w 1302012"/>
                <a:gd name="connsiteY22" fmla="*/ 1068867 h 1212943"/>
                <a:gd name="connsiteX23" fmla="*/ 274811 w 1302012"/>
                <a:gd name="connsiteY23" fmla="*/ 1067333 h 1212943"/>
                <a:gd name="connsiteX24" fmla="*/ 290227 w 1302012"/>
                <a:gd name="connsiteY24" fmla="*/ 1075167 h 1212943"/>
                <a:gd name="connsiteX25" fmla="*/ 281971 w 1302012"/>
                <a:gd name="connsiteY25" fmla="*/ 1084686 h 1212943"/>
                <a:gd name="connsiteX26" fmla="*/ 272817 w 1302012"/>
                <a:gd name="connsiteY26" fmla="*/ 1080109 h 1212943"/>
                <a:gd name="connsiteX27" fmla="*/ 263101 w 1302012"/>
                <a:gd name="connsiteY27" fmla="*/ 1081204 h 1212943"/>
                <a:gd name="connsiteX28" fmla="*/ 254237 w 1302012"/>
                <a:gd name="connsiteY28" fmla="*/ 1087840 h 1212943"/>
                <a:gd name="connsiteX29" fmla="*/ 236752 w 1302012"/>
                <a:gd name="connsiteY29" fmla="*/ 1108010 h 1212943"/>
                <a:gd name="connsiteX30" fmla="*/ 231463 w 1302012"/>
                <a:gd name="connsiteY30" fmla="*/ 1117717 h 1212943"/>
                <a:gd name="connsiteX31" fmla="*/ 231744 w 1302012"/>
                <a:gd name="connsiteY31" fmla="*/ 1127498 h 1212943"/>
                <a:gd name="connsiteX32" fmla="*/ 237575 w 1302012"/>
                <a:gd name="connsiteY32" fmla="*/ 1135912 h 1212943"/>
                <a:gd name="connsiteX33" fmla="*/ 246758 w 1302012"/>
                <a:gd name="connsiteY33" fmla="*/ 1140498 h 1212943"/>
                <a:gd name="connsiteX34" fmla="*/ 256483 w 1302012"/>
                <a:gd name="connsiteY34" fmla="*/ 1139394 h 1212943"/>
                <a:gd name="connsiteX35" fmla="*/ 265338 w 1302012"/>
                <a:gd name="connsiteY35" fmla="*/ 1132777 h 1212943"/>
                <a:gd name="connsiteX36" fmla="*/ 282814 w 1302012"/>
                <a:gd name="connsiteY36" fmla="*/ 1112606 h 1212943"/>
                <a:gd name="connsiteX37" fmla="*/ 288121 w 1302012"/>
                <a:gd name="connsiteY37" fmla="*/ 1102891 h 1212943"/>
                <a:gd name="connsiteX38" fmla="*/ 287822 w 1302012"/>
                <a:gd name="connsiteY38" fmla="*/ 1093119 h 1212943"/>
                <a:gd name="connsiteX39" fmla="*/ 281971 w 1302012"/>
                <a:gd name="connsiteY39" fmla="*/ 1084686 h 1212943"/>
                <a:gd name="connsiteX40" fmla="*/ 234795 w 1302012"/>
                <a:gd name="connsiteY40" fmla="*/ 1021245 h 1212943"/>
                <a:gd name="connsiteX41" fmla="*/ 242003 w 1302012"/>
                <a:gd name="connsiteY41" fmla="*/ 1031494 h 1212943"/>
                <a:gd name="connsiteX42" fmla="*/ 246374 w 1302012"/>
                <a:gd name="connsiteY42" fmla="*/ 1042267 h 1212943"/>
                <a:gd name="connsiteX43" fmla="*/ 247881 w 1302012"/>
                <a:gd name="connsiteY43" fmla="*/ 1053574 h 1212943"/>
                <a:gd name="connsiteX44" fmla="*/ 247881 w 1302012"/>
                <a:gd name="connsiteY44" fmla="*/ 1053574 h 1212943"/>
                <a:gd name="connsiteX45" fmla="*/ 235291 w 1302012"/>
                <a:gd name="connsiteY45" fmla="*/ 1053957 h 1212943"/>
                <a:gd name="connsiteX46" fmla="*/ 235291 w 1302012"/>
                <a:gd name="connsiteY46" fmla="*/ 1053957 h 1212943"/>
                <a:gd name="connsiteX47" fmla="*/ 232895 w 1302012"/>
                <a:gd name="connsiteY47" fmla="*/ 1040872 h 1212943"/>
                <a:gd name="connsiteX48" fmla="*/ 225697 w 1302012"/>
                <a:gd name="connsiteY48" fmla="*/ 1029126 h 1212943"/>
                <a:gd name="connsiteX49" fmla="*/ 212901 w 1302012"/>
                <a:gd name="connsiteY49" fmla="*/ 1019934 h 1212943"/>
                <a:gd name="connsiteX50" fmla="*/ 201482 w 1302012"/>
                <a:gd name="connsiteY50" fmla="*/ 1022602 h 1212943"/>
                <a:gd name="connsiteX51" fmla="*/ 201435 w 1302012"/>
                <a:gd name="connsiteY51" fmla="*/ 1022649 h 1212943"/>
                <a:gd name="connsiteX52" fmla="*/ 197340 w 1302012"/>
                <a:gd name="connsiteY52" fmla="*/ 1029444 h 1212943"/>
                <a:gd name="connsiteX53" fmla="*/ 198404 w 1302012"/>
                <a:gd name="connsiteY53" fmla="*/ 1036979 h 1212943"/>
                <a:gd name="connsiteX54" fmla="*/ 203148 w 1302012"/>
                <a:gd name="connsiteY54" fmla="*/ 1046245 h 1212943"/>
                <a:gd name="connsiteX55" fmla="*/ 203363 w 1302012"/>
                <a:gd name="connsiteY55" fmla="*/ 1046591 h 1212943"/>
                <a:gd name="connsiteX56" fmla="*/ 203597 w 1302012"/>
                <a:gd name="connsiteY56" fmla="*/ 1046956 h 1212943"/>
                <a:gd name="connsiteX57" fmla="*/ 204065 w 1302012"/>
                <a:gd name="connsiteY57" fmla="*/ 1047770 h 1212943"/>
                <a:gd name="connsiteX58" fmla="*/ 211123 w 1302012"/>
                <a:gd name="connsiteY58" fmla="*/ 1061333 h 1212943"/>
                <a:gd name="connsiteX59" fmla="*/ 212097 w 1302012"/>
                <a:gd name="connsiteY59" fmla="*/ 1073473 h 1212943"/>
                <a:gd name="connsiteX60" fmla="*/ 203504 w 1302012"/>
                <a:gd name="connsiteY60" fmla="*/ 1086286 h 1212943"/>
                <a:gd name="connsiteX61" fmla="*/ 203457 w 1302012"/>
                <a:gd name="connsiteY61" fmla="*/ 1086324 h 1212943"/>
                <a:gd name="connsiteX62" fmla="*/ 190063 w 1302012"/>
                <a:gd name="connsiteY62" fmla="*/ 1092913 h 1212943"/>
                <a:gd name="connsiteX63" fmla="*/ 175940 w 1302012"/>
                <a:gd name="connsiteY63" fmla="*/ 1090526 h 1212943"/>
                <a:gd name="connsiteX64" fmla="*/ 162118 w 1302012"/>
                <a:gd name="connsiteY64" fmla="*/ 1079360 h 1212943"/>
                <a:gd name="connsiteX65" fmla="*/ 156645 w 1302012"/>
                <a:gd name="connsiteY65" fmla="*/ 1071404 h 1212943"/>
                <a:gd name="connsiteX66" fmla="*/ 152924 w 1302012"/>
                <a:gd name="connsiteY66" fmla="*/ 1062269 h 1212943"/>
                <a:gd name="connsiteX67" fmla="*/ 151015 w 1302012"/>
                <a:gd name="connsiteY67" fmla="*/ 1051964 h 1212943"/>
                <a:gd name="connsiteX68" fmla="*/ 151015 w 1302012"/>
                <a:gd name="connsiteY68" fmla="*/ 1051964 h 1212943"/>
                <a:gd name="connsiteX69" fmla="*/ 163436 w 1302012"/>
                <a:gd name="connsiteY69" fmla="*/ 1050822 h 1212943"/>
                <a:gd name="connsiteX70" fmla="*/ 163436 w 1302012"/>
                <a:gd name="connsiteY70" fmla="*/ 1050822 h 1212943"/>
                <a:gd name="connsiteX71" fmla="*/ 165888 w 1302012"/>
                <a:gd name="connsiteY71" fmla="*/ 1062409 h 1212943"/>
                <a:gd name="connsiteX72" fmla="*/ 171223 w 1302012"/>
                <a:gd name="connsiteY72" fmla="*/ 1071479 h 1212943"/>
                <a:gd name="connsiteX73" fmla="*/ 183536 w 1302012"/>
                <a:gd name="connsiteY73" fmla="*/ 1080015 h 1212943"/>
                <a:gd name="connsiteX74" fmla="*/ 194895 w 1302012"/>
                <a:gd name="connsiteY74" fmla="*/ 1077001 h 1212943"/>
                <a:gd name="connsiteX75" fmla="*/ 194943 w 1302012"/>
                <a:gd name="connsiteY75" fmla="*/ 1076954 h 1212943"/>
                <a:gd name="connsiteX76" fmla="*/ 198786 w 1302012"/>
                <a:gd name="connsiteY76" fmla="*/ 1070122 h 1212943"/>
                <a:gd name="connsiteX77" fmla="*/ 197444 w 1302012"/>
                <a:gd name="connsiteY77" fmla="*/ 1062493 h 1212943"/>
                <a:gd name="connsiteX78" fmla="*/ 192230 w 1302012"/>
                <a:gd name="connsiteY78" fmla="*/ 1052385 h 1212943"/>
                <a:gd name="connsiteX79" fmla="*/ 191985 w 1302012"/>
                <a:gd name="connsiteY79" fmla="*/ 1051973 h 1212943"/>
                <a:gd name="connsiteX80" fmla="*/ 191760 w 1302012"/>
                <a:gd name="connsiteY80" fmla="*/ 1051552 h 1212943"/>
                <a:gd name="connsiteX81" fmla="*/ 191409 w 1302012"/>
                <a:gd name="connsiteY81" fmla="*/ 1050953 h 1212943"/>
                <a:gd name="connsiteX82" fmla="*/ 191042 w 1302012"/>
                <a:gd name="connsiteY82" fmla="*/ 1050363 h 1212943"/>
                <a:gd name="connsiteX83" fmla="*/ 185043 w 1302012"/>
                <a:gd name="connsiteY83" fmla="*/ 1037287 h 1212943"/>
                <a:gd name="connsiteX84" fmla="*/ 184629 w 1302012"/>
                <a:gd name="connsiteY84" fmla="*/ 1025382 h 1212943"/>
                <a:gd name="connsiteX85" fmla="*/ 192882 w 1302012"/>
                <a:gd name="connsiteY85" fmla="*/ 1013317 h 1212943"/>
                <a:gd name="connsiteX86" fmla="*/ 192979 w 1302012"/>
                <a:gd name="connsiteY86" fmla="*/ 1013233 h 1212943"/>
                <a:gd name="connsiteX87" fmla="*/ 206321 w 1302012"/>
                <a:gd name="connsiteY87" fmla="*/ 1006887 h 1212943"/>
                <a:gd name="connsiteX88" fmla="*/ 220633 w 1302012"/>
                <a:gd name="connsiteY88" fmla="*/ 1009620 h 1212943"/>
                <a:gd name="connsiteX89" fmla="*/ 234795 w 1302012"/>
                <a:gd name="connsiteY89" fmla="*/ 1021245 h 1212943"/>
                <a:gd name="connsiteX90" fmla="*/ 96555 w 1302012"/>
                <a:gd name="connsiteY90" fmla="*/ 989225 h 1212943"/>
                <a:gd name="connsiteX91" fmla="*/ 89659 w 1302012"/>
                <a:gd name="connsiteY91" fmla="*/ 978461 h 1212943"/>
                <a:gd name="connsiteX92" fmla="*/ 166366 w 1302012"/>
                <a:gd name="connsiteY92" fmla="*/ 929303 h 1212943"/>
                <a:gd name="connsiteX93" fmla="*/ 173263 w 1302012"/>
                <a:gd name="connsiteY93" fmla="*/ 940067 h 1212943"/>
                <a:gd name="connsiteX94" fmla="*/ 96555 w 1302012"/>
                <a:gd name="connsiteY94" fmla="*/ 989225 h 1212943"/>
                <a:gd name="connsiteX95" fmla="*/ 124467 w 1302012"/>
                <a:gd name="connsiteY95" fmla="*/ 1032776 h 1212943"/>
                <a:gd name="connsiteX96" fmla="*/ 117569 w 1302012"/>
                <a:gd name="connsiteY96" fmla="*/ 1022012 h 1212943"/>
                <a:gd name="connsiteX97" fmla="*/ 194277 w 1302012"/>
                <a:gd name="connsiteY97" fmla="*/ 972864 h 1212943"/>
                <a:gd name="connsiteX98" fmla="*/ 201173 w 1302012"/>
                <a:gd name="connsiteY98" fmla="*/ 983627 h 1212943"/>
                <a:gd name="connsiteX99" fmla="*/ 124467 w 1302012"/>
                <a:gd name="connsiteY99" fmla="*/ 1032776 h 1212943"/>
                <a:gd name="connsiteX100" fmla="*/ 153992 w 1302012"/>
                <a:gd name="connsiteY100" fmla="*/ 1004416 h 1212943"/>
                <a:gd name="connsiteX101" fmla="*/ 126716 w 1302012"/>
                <a:gd name="connsiteY101" fmla="*/ 961847 h 1212943"/>
                <a:gd name="connsiteX102" fmla="*/ 136962 w 1302012"/>
                <a:gd name="connsiteY102" fmla="*/ 955286 h 1212943"/>
                <a:gd name="connsiteX103" fmla="*/ 164239 w 1302012"/>
                <a:gd name="connsiteY103" fmla="*/ 997845 h 1212943"/>
                <a:gd name="connsiteX104" fmla="*/ 153992 w 1302012"/>
                <a:gd name="connsiteY104" fmla="*/ 1004416 h 1212943"/>
                <a:gd name="connsiteX105" fmla="*/ 114509 w 1302012"/>
                <a:gd name="connsiteY105" fmla="*/ 917060 h 1212943"/>
                <a:gd name="connsiteX106" fmla="*/ 51354 w 1302012"/>
                <a:gd name="connsiteY106" fmla="*/ 901476 h 1212943"/>
                <a:gd name="connsiteX107" fmla="*/ 44884 w 1302012"/>
                <a:gd name="connsiteY107" fmla="*/ 887155 h 1212943"/>
                <a:gd name="connsiteX108" fmla="*/ 132745 w 1302012"/>
                <a:gd name="connsiteY108" fmla="*/ 910883 h 1212943"/>
                <a:gd name="connsiteX109" fmla="*/ 114509 w 1302012"/>
                <a:gd name="connsiteY109" fmla="*/ 917060 h 1212943"/>
                <a:gd name="connsiteX110" fmla="*/ 72043 w 1302012"/>
                <a:gd name="connsiteY110" fmla="*/ 947246 h 1212943"/>
                <a:gd name="connsiteX111" fmla="*/ 66778 w 1302012"/>
                <a:gd name="connsiteY111" fmla="*/ 935602 h 1212943"/>
                <a:gd name="connsiteX112" fmla="*/ 149798 w 1302012"/>
                <a:gd name="connsiteY112" fmla="*/ 898088 h 1212943"/>
                <a:gd name="connsiteX113" fmla="*/ 155062 w 1302012"/>
                <a:gd name="connsiteY113" fmla="*/ 909731 h 1212943"/>
                <a:gd name="connsiteX114" fmla="*/ 72043 w 1302012"/>
                <a:gd name="connsiteY114" fmla="*/ 947246 h 1212943"/>
                <a:gd name="connsiteX115" fmla="*/ 100394 w 1302012"/>
                <a:gd name="connsiteY115" fmla="*/ 906802 h 1212943"/>
                <a:gd name="connsiteX116" fmla="*/ 87723 w 1302012"/>
                <a:gd name="connsiteY116" fmla="*/ 901457 h 1212943"/>
                <a:gd name="connsiteX117" fmla="*/ 126328 w 1302012"/>
                <a:gd name="connsiteY117" fmla="*/ 846150 h 1212943"/>
                <a:gd name="connsiteX118" fmla="*/ 132772 w 1302012"/>
                <a:gd name="connsiteY118" fmla="*/ 860414 h 1212943"/>
                <a:gd name="connsiteX119" fmla="*/ 100394 w 1302012"/>
                <a:gd name="connsiteY119" fmla="*/ 906802 h 1212943"/>
                <a:gd name="connsiteX120" fmla="*/ 34232 w 1302012"/>
                <a:gd name="connsiteY120" fmla="*/ 857896 h 1212943"/>
                <a:gd name="connsiteX121" fmla="*/ 30741 w 1302012"/>
                <a:gd name="connsiteY121" fmla="*/ 845598 h 1212943"/>
                <a:gd name="connsiteX122" fmla="*/ 118384 w 1302012"/>
                <a:gd name="connsiteY122" fmla="*/ 820729 h 1212943"/>
                <a:gd name="connsiteX123" fmla="*/ 121874 w 1302012"/>
                <a:gd name="connsiteY123" fmla="*/ 833027 h 1212943"/>
                <a:gd name="connsiteX124" fmla="*/ 34232 w 1302012"/>
                <a:gd name="connsiteY124" fmla="*/ 857896 h 1212943"/>
                <a:gd name="connsiteX125" fmla="*/ 108496 w 1302012"/>
                <a:gd name="connsiteY125" fmla="*/ 830379 h 1212943"/>
                <a:gd name="connsiteX126" fmla="*/ 94214 w 1302012"/>
                <a:gd name="connsiteY126" fmla="*/ 780060 h 1212943"/>
                <a:gd name="connsiteX127" fmla="*/ 105898 w 1302012"/>
                <a:gd name="connsiteY127" fmla="*/ 776747 h 1212943"/>
                <a:gd name="connsiteX128" fmla="*/ 120183 w 1302012"/>
                <a:gd name="connsiteY128" fmla="*/ 827056 h 1212943"/>
                <a:gd name="connsiteX129" fmla="*/ 108496 w 1302012"/>
                <a:gd name="connsiteY129" fmla="*/ 830379 h 1212943"/>
                <a:gd name="connsiteX130" fmla="*/ 70826 w 1302012"/>
                <a:gd name="connsiteY130" fmla="*/ 841068 h 1212943"/>
                <a:gd name="connsiteX131" fmla="*/ 58427 w 1302012"/>
                <a:gd name="connsiteY131" fmla="*/ 797394 h 1212943"/>
                <a:gd name="connsiteX132" fmla="*/ 70114 w 1302012"/>
                <a:gd name="connsiteY132" fmla="*/ 794072 h 1212943"/>
                <a:gd name="connsiteX133" fmla="*/ 82512 w 1302012"/>
                <a:gd name="connsiteY133" fmla="*/ 837754 h 1212943"/>
                <a:gd name="connsiteX134" fmla="*/ 70826 w 1302012"/>
                <a:gd name="connsiteY134" fmla="*/ 841068 h 1212943"/>
                <a:gd name="connsiteX135" fmla="*/ 32539 w 1302012"/>
                <a:gd name="connsiteY135" fmla="*/ 851934 h 1212943"/>
                <a:gd name="connsiteX136" fmla="*/ 18257 w 1302012"/>
                <a:gd name="connsiteY136" fmla="*/ 801616 h 1212943"/>
                <a:gd name="connsiteX137" fmla="*/ 29963 w 1302012"/>
                <a:gd name="connsiteY137" fmla="*/ 798293 h 1212943"/>
                <a:gd name="connsiteX138" fmla="*/ 44245 w 1302012"/>
                <a:gd name="connsiteY138" fmla="*/ 848612 h 1212943"/>
                <a:gd name="connsiteX139" fmla="*/ 32539 w 1302012"/>
                <a:gd name="connsiteY139" fmla="*/ 851934 h 1212943"/>
                <a:gd name="connsiteX140" fmla="*/ 10975 w 1302012"/>
                <a:gd name="connsiteY140" fmla="*/ 770532 h 1212943"/>
                <a:gd name="connsiteX141" fmla="*/ 9515 w 1302012"/>
                <a:gd name="connsiteY141" fmla="*/ 759047 h 1212943"/>
                <a:gd name="connsiteX142" fmla="*/ 73768 w 1302012"/>
                <a:gd name="connsiteY142" fmla="*/ 705996 h 1212943"/>
                <a:gd name="connsiteX143" fmla="*/ 75569 w 1302012"/>
                <a:gd name="connsiteY143" fmla="*/ 707278 h 1212943"/>
                <a:gd name="connsiteX144" fmla="*/ 4094 w 1302012"/>
                <a:gd name="connsiteY144" fmla="*/ 716357 h 1212943"/>
                <a:gd name="connsiteX145" fmla="*/ 2499 w 1302012"/>
                <a:gd name="connsiteY145" fmla="*/ 703805 h 1212943"/>
                <a:gd name="connsiteX146" fmla="*/ 92814 w 1302012"/>
                <a:gd name="connsiteY146" fmla="*/ 692330 h 1212943"/>
                <a:gd name="connsiteX147" fmla="*/ 94289 w 1302012"/>
                <a:gd name="connsiteY147" fmla="*/ 703955 h 1212943"/>
                <a:gd name="connsiteX148" fmla="*/ 31080 w 1302012"/>
                <a:gd name="connsiteY148" fmla="*/ 756735 h 1212943"/>
                <a:gd name="connsiteX149" fmla="*/ 29280 w 1302012"/>
                <a:gd name="connsiteY149" fmla="*/ 755453 h 1212943"/>
                <a:gd name="connsiteX150" fmla="*/ 99695 w 1302012"/>
                <a:gd name="connsiteY150" fmla="*/ 746514 h 1212943"/>
                <a:gd name="connsiteX151" fmla="*/ 101289 w 1302012"/>
                <a:gd name="connsiteY151" fmla="*/ 759066 h 1212943"/>
                <a:gd name="connsiteX152" fmla="*/ 10975 w 1302012"/>
                <a:gd name="connsiteY152" fmla="*/ 770532 h 1212943"/>
                <a:gd name="connsiteX153" fmla="*/ 8113 w 1302012"/>
                <a:gd name="connsiteY153" fmla="*/ 649406 h 1212943"/>
                <a:gd name="connsiteX154" fmla="*/ 8435 w 1302012"/>
                <a:gd name="connsiteY154" fmla="*/ 636648 h 1212943"/>
                <a:gd name="connsiteX155" fmla="*/ 92049 w 1302012"/>
                <a:gd name="connsiteY155" fmla="*/ 638764 h 1212943"/>
                <a:gd name="connsiteX156" fmla="*/ 91727 w 1302012"/>
                <a:gd name="connsiteY156" fmla="*/ 651521 h 1212943"/>
                <a:gd name="connsiteX157" fmla="*/ 8113 w 1302012"/>
                <a:gd name="connsiteY157" fmla="*/ 649406 h 1212943"/>
                <a:gd name="connsiteX158" fmla="*/ 0 w 1302012"/>
                <a:gd name="connsiteY158" fmla="*/ 674968 h 1212943"/>
                <a:gd name="connsiteX159" fmla="*/ 1624 w 1302012"/>
                <a:gd name="connsiteY159" fmla="*/ 610731 h 1212943"/>
                <a:gd name="connsiteX160" fmla="*/ 13788 w 1302012"/>
                <a:gd name="connsiteY160" fmla="*/ 611040 h 1212943"/>
                <a:gd name="connsiteX161" fmla="*/ 12166 w 1302012"/>
                <a:gd name="connsiteY161" fmla="*/ 675267 h 1212943"/>
                <a:gd name="connsiteX162" fmla="*/ 0 w 1302012"/>
                <a:gd name="connsiteY162" fmla="*/ 674968 h 1212943"/>
                <a:gd name="connsiteX163" fmla="*/ 12063 w 1302012"/>
                <a:gd name="connsiteY163" fmla="*/ 528364 h 1212943"/>
                <a:gd name="connsiteX164" fmla="*/ 13975 w 1302012"/>
                <a:gd name="connsiteY164" fmla="*/ 517653 h 1212943"/>
                <a:gd name="connsiteX165" fmla="*/ 109563 w 1302012"/>
                <a:gd name="connsiteY165" fmla="*/ 500602 h 1212943"/>
                <a:gd name="connsiteX166" fmla="*/ 107139 w 1302012"/>
                <a:gd name="connsiteY166" fmla="*/ 514176 h 1212943"/>
                <a:gd name="connsiteX167" fmla="*/ 30343 w 1302012"/>
                <a:gd name="connsiteY167" fmla="*/ 526111 h 1212943"/>
                <a:gd name="connsiteX168" fmla="*/ 98272 w 1302012"/>
                <a:gd name="connsiteY168" fmla="*/ 563857 h 1212943"/>
                <a:gd name="connsiteX169" fmla="*/ 95849 w 1302012"/>
                <a:gd name="connsiteY169" fmla="*/ 577430 h 1212943"/>
                <a:gd name="connsiteX170" fmla="*/ 12063 w 1302012"/>
                <a:gd name="connsiteY170" fmla="*/ 528364 h 1212943"/>
                <a:gd name="connsiteX171" fmla="*/ 66925 w 1302012"/>
                <a:gd name="connsiteY171" fmla="*/ 556546 h 1212943"/>
                <a:gd name="connsiteX172" fmla="*/ 75343 w 1302012"/>
                <a:gd name="connsiteY172" fmla="*/ 509391 h 1212943"/>
                <a:gd name="connsiteX173" fmla="*/ 87302 w 1302012"/>
                <a:gd name="connsiteY173" fmla="*/ 511524 h 1212943"/>
                <a:gd name="connsiteX174" fmla="*/ 78882 w 1302012"/>
                <a:gd name="connsiteY174" fmla="*/ 558681 h 1212943"/>
                <a:gd name="connsiteX175" fmla="*/ 66925 w 1302012"/>
                <a:gd name="connsiteY175" fmla="*/ 556546 h 1212943"/>
                <a:gd name="connsiteX176" fmla="*/ 69080 w 1302012"/>
                <a:gd name="connsiteY176" fmla="*/ 466243 h 1212943"/>
                <a:gd name="connsiteX177" fmla="*/ 79030 w 1302012"/>
                <a:gd name="connsiteY177" fmla="*/ 436822 h 1212943"/>
                <a:gd name="connsiteX178" fmla="*/ 79436 w 1302012"/>
                <a:gd name="connsiteY178" fmla="*/ 430145 h 1212943"/>
                <a:gd name="connsiteX179" fmla="*/ 76113 w 1302012"/>
                <a:gd name="connsiteY179" fmla="*/ 424418 h 1212943"/>
                <a:gd name="connsiteX180" fmla="*/ 69570 w 1302012"/>
                <a:gd name="connsiteY180" fmla="*/ 420603 h 1212943"/>
                <a:gd name="connsiteX181" fmla="*/ 69570 w 1302012"/>
                <a:gd name="connsiteY181" fmla="*/ 420603 h 1212943"/>
                <a:gd name="connsiteX182" fmla="*/ 62053 w 1302012"/>
                <a:gd name="connsiteY182" fmla="*/ 419664 h 1212943"/>
                <a:gd name="connsiteX183" fmla="*/ 55943 w 1302012"/>
                <a:gd name="connsiteY183" fmla="*/ 422178 h 1212943"/>
                <a:gd name="connsiteX184" fmla="*/ 52206 w 1302012"/>
                <a:gd name="connsiteY184" fmla="*/ 427751 h 1212943"/>
                <a:gd name="connsiteX185" fmla="*/ 42256 w 1302012"/>
                <a:gd name="connsiteY185" fmla="*/ 457172 h 1212943"/>
                <a:gd name="connsiteX186" fmla="*/ 30730 w 1302012"/>
                <a:gd name="connsiteY186" fmla="*/ 453274 h 1212943"/>
                <a:gd name="connsiteX187" fmla="*/ 40522 w 1302012"/>
                <a:gd name="connsiteY187" fmla="*/ 424318 h 1212943"/>
                <a:gd name="connsiteX188" fmla="*/ 48066 w 1302012"/>
                <a:gd name="connsiteY188" fmla="*/ 412225 h 1212943"/>
                <a:gd name="connsiteX189" fmla="*/ 59782 w 1302012"/>
                <a:gd name="connsiteY189" fmla="*/ 406418 h 1212943"/>
                <a:gd name="connsiteX190" fmla="*/ 73925 w 1302012"/>
                <a:gd name="connsiteY190" fmla="*/ 407724 h 1212943"/>
                <a:gd name="connsiteX191" fmla="*/ 73925 w 1302012"/>
                <a:gd name="connsiteY191" fmla="*/ 407724 h 1212943"/>
                <a:gd name="connsiteX192" fmla="*/ 85950 w 1302012"/>
                <a:gd name="connsiteY192" fmla="*/ 415289 h 1212943"/>
                <a:gd name="connsiteX193" fmla="*/ 91723 w 1302012"/>
                <a:gd name="connsiteY193" fmla="*/ 427057 h 1212943"/>
                <a:gd name="connsiteX194" fmla="*/ 90380 w 1302012"/>
                <a:gd name="connsiteY194" fmla="*/ 441178 h 1212943"/>
                <a:gd name="connsiteX195" fmla="*/ 80587 w 1302012"/>
                <a:gd name="connsiteY195" fmla="*/ 470134 h 1212943"/>
                <a:gd name="connsiteX196" fmla="*/ 69080 w 1302012"/>
                <a:gd name="connsiteY196" fmla="*/ 466243 h 1212943"/>
                <a:gd name="connsiteX197" fmla="*/ 28941 w 1302012"/>
                <a:gd name="connsiteY197" fmla="*/ 458560 h 1212943"/>
                <a:gd name="connsiteX198" fmla="*/ 33036 w 1302012"/>
                <a:gd name="connsiteY198" fmla="*/ 446451 h 1212943"/>
                <a:gd name="connsiteX199" fmla="*/ 119400 w 1302012"/>
                <a:gd name="connsiteY199" fmla="*/ 475656 h 1212943"/>
                <a:gd name="connsiteX200" fmla="*/ 115305 w 1302012"/>
                <a:gd name="connsiteY200" fmla="*/ 487764 h 1212943"/>
                <a:gd name="connsiteX201" fmla="*/ 28941 w 1302012"/>
                <a:gd name="connsiteY201" fmla="*/ 458560 h 1212943"/>
                <a:gd name="connsiteX202" fmla="*/ 85855 w 1302012"/>
                <a:gd name="connsiteY202" fmla="*/ 445741 h 1212943"/>
                <a:gd name="connsiteX203" fmla="*/ 87216 w 1302012"/>
                <a:gd name="connsiteY203" fmla="*/ 432775 h 1212943"/>
                <a:gd name="connsiteX204" fmla="*/ 136576 w 1302012"/>
                <a:gd name="connsiteY204" fmla="*/ 424873 h 1212943"/>
                <a:gd name="connsiteX205" fmla="*/ 131720 w 1302012"/>
                <a:gd name="connsiteY205" fmla="*/ 439229 h 1212943"/>
                <a:gd name="connsiteX206" fmla="*/ 85855 w 1302012"/>
                <a:gd name="connsiteY206" fmla="*/ 445741 h 1212943"/>
                <a:gd name="connsiteX207" fmla="*/ 119887 w 1302012"/>
                <a:gd name="connsiteY207" fmla="*/ 371795 h 1212943"/>
                <a:gd name="connsiteX208" fmla="*/ 116211 w 1302012"/>
                <a:gd name="connsiteY208" fmla="*/ 372074 h 1212943"/>
                <a:gd name="connsiteX209" fmla="*/ 60078 w 1302012"/>
                <a:gd name="connsiteY209" fmla="*/ 376551 h 1212943"/>
                <a:gd name="connsiteX210" fmla="*/ 66616 w 1302012"/>
                <a:gd name="connsiteY210" fmla="*/ 363784 h 1212943"/>
                <a:gd name="connsiteX211" fmla="*/ 109656 w 1302012"/>
                <a:gd name="connsiteY211" fmla="*/ 361131 h 1212943"/>
                <a:gd name="connsiteX212" fmla="*/ 113609 w 1302012"/>
                <a:gd name="connsiteY212" fmla="*/ 360825 h 1212943"/>
                <a:gd name="connsiteX213" fmla="*/ 172852 w 1302012"/>
                <a:gd name="connsiteY213" fmla="*/ 356187 h 1212943"/>
                <a:gd name="connsiteX214" fmla="*/ 166316 w 1302012"/>
                <a:gd name="connsiteY214" fmla="*/ 368953 h 1212943"/>
                <a:gd name="connsiteX215" fmla="*/ 119887 w 1302012"/>
                <a:gd name="connsiteY215" fmla="*/ 371795 h 1212943"/>
                <a:gd name="connsiteX216" fmla="*/ 108916 w 1302012"/>
                <a:gd name="connsiteY216" fmla="*/ 366802 h 1212943"/>
                <a:gd name="connsiteX217" fmla="*/ 84587 w 1302012"/>
                <a:gd name="connsiteY217" fmla="*/ 328679 h 1212943"/>
                <a:gd name="connsiteX218" fmla="*/ 91122 w 1302012"/>
                <a:gd name="connsiteY218" fmla="*/ 315912 h 1212943"/>
                <a:gd name="connsiteX219" fmla="*/ 121295 w 1302012"/>
                <a:gd name="connsiteY219" fmla="*/ 365191 h 1212943"/>
                <a:gd name="connsiteX220" fmla="*/ 147360 w 1302012"/>
                <a:gd name="connsiteY220" fmla="*/ 405981 h 1212943"/>
                <a:gd name="connsiteX221" fmla="*/ 140834 w 1302012"/>
                <a:gd name="connsiteY221" fmla="*/ 418729 h 1212943"/>
                <a:gd name="connsiteX222" fmla="*/ 108916 w 1302012"/>
                <a:gd name="connsiteY222" fmla="*/ 366802 h 1212943"/>
                <a:gd name="connsiteX223" fmla="*/ 188570 w 1302012"/>
                <a:gd name="connsiteY223" fmla="*/ 334599 h 1212943"/>
                <a:gd name="connsiteX224" fmla="*/ 181673 w 1302012"/>
                <a:gd name="connsiteY224" fmla="*/ 345362 h 1212943"/>
                <a:gd name="connsiteX225" fmla="*/ 104967 w 1302012"/>
                <a:gd name="connsiteY225" fmla="*/ 296210 h 1212943"/>
                <a:gd name="connsiteX226" fmla="*/ 111862 w 1302012"/>
                <a:gd name="connsiteY226" fmla="*/ 285447 h 1212943"/>
                <a:gd name="connsiteX227" fmla="*/ 188570 w 1302012"/>
                <a:gd name="connsiteY227" fmla="*/ 334599 h 1212943"/>
                <a:gd name="connsiteX228" fmla="*/ 147155 w 1302012"/>
                <a:gd name="connsiteY228" fmla="*/ 250228 h 1212943"/>
                <a:gd name="connsiteX229" fmla="*/ 155038 w 1302012"/>
                <a:gd name="connsiteY229" fmla="*/ 240193 h 1212943"/>
                <a:gd name="connsiteX230" fmla="*/ 220811 w 1302012"/>
                <a:gd name="connsiteY230" fmla="*/ 291858 h 1212943"/>
                <a:gd name="connsiteX231" fmla="*/ 212930 w 1302012"/>
                <a:gd name="connsiteY231" fmla="*/ 301893 h 1212943"/>
                <a:gd name="connsiteX232" fmla="*/ 147155 w 1302012"/>
                <a:gd name="connsiteY232" fmla="*/ 250228 h 1212943"/>
                <a:gd name="connsiteX233" fmla="*/ 125373 w 1302012"/>
                <a:gd name="connsiteY233" fmla="*/ 265873 h 1212943"/>
                <a:gd name="connsiteX234" fmla="*/ 165066 w 1302012"/>
                <a:gd name="connsiteY234" fmla="*/ 215344 h 1212943"/>
                <a:gd name="connsiteX235" fmla="*/ 174635 w 1302012"/>
                <a:gd name="connsiteY235" fmla="*/ 222861 h 1212943"/>
                <a:gd name="connsiteX236" fmla="*/ 134942 w 1302012"/>
                <a:gd name="connsiteY236" fmla="*/ 273390 h 1212943"/>
                <a:gd name="connsiteX237" fmla="*/ 125373 w 1302012"/>
                <a:gd name="connsiteY237" fmla="*/ 265873 h 1212943"/>
                <a:gd name="connsiteX238" fmla="*/ 183103 w 1302012"/>
                <a:gd name="connsiteY238" fmla="*/ 197079 h 1212943"/>
                <a:gd name="connsiteX239" fmla="*/ 192355 w 1302012"/>
                <a:gd name="connsiteY239" fmla="*/ 188257 h 1212943"/>
                <a:gd name="connsiteX240" fmla="*/ 255238 w 1302012"/>
                <a:gd name="connsiteY240" fmla="*/ 254178 h 1212943"/>
                <a:gd name="connsiteX241" fmla="*/ 245981 w 1302012"/>
                <a:gd name="connsiteY241" fmla="*/ 263001 h 1212943"/>
                <a:gd name="connsiteX242" fmla="*/ 183103 w 1302012"/>
                <a:gd name="connsiteY242" fmla="*/ 197079 h 1212943"/>
                <a:gd name="connsiteX243" fmla="*/ 242087 w 1302012"/>
                <a:gd name="connsiteY243" fmla="*/ 249934 h 1212943"/>
                <a:gd name="connsiteX244" fmla="*/ 279940 w 1302012"/>
                <a:gd name="connsiteY244" fmla="*/ 213833 h 1212943"/>
                <a:gd name="connsiteX245" fmla="*/ 288318 w 1302012"/>
                <a:gd name="connsiteY245" fmla="*/ 222622 h 1212943"/>
                <a:gd name="connsiteX246" fmla="*/ 250474 w 1302012"/>
                <a:gd name="connsiteY246" fmla="*/ 258723 h 1212943"/>
                <a:gd name="connsiteX247" fmla="*/ 242087 w 1302012"/>
                <a:gd name="connsiteY247" fmla="*/ 249934 h 1212943"/>
                <a:gd name="connsiteX248" fmla="*/ 215054 w 1302012"/>
                <a:gd name="connsiteY248" fmla="*/ 221599 h 1212943"/>
                <a:gd name="connsiteX249" fmla="*/ 247918 w 1302012"/>
                <a:gd name="connsiteY249" fmla="*/ 190262 h 1212943"/>
                <a:gd name="connsiteX250" fmla="*/ 256296 w 1302012"/>
                <a:gd name="connsiteY250" fmla="*/ 199053 h 1212943"/>
                <a:gd name="connsiteX251" fmla="*/ 223441 w 1302012"/>
                <a:gd name="connsiteY251" fmla="*/ 230389 h 1212943"/>
                <a:gd name="connsiteX252" fmla="*/ 215054 w 1302012"/>
                <a:gd name="connsiteY252" fmla="*/ 221599 h 1212943"/>
                <a:gd name="connsiteX253" fmla="*/ 187589 w 1302012"/>
                <a:gd name="connsiteY253" fmla="*/ 192800 h 1212943"/>
                <a:gd name="connsiteX254" fmla="*/ 225444 w 1302012"/>
                <a:gd name="connsiteY254" fmla="*/ 156700 h 1212943"/>
                <a:gd name="connsiteX255" fmla="*/ 233841 w 1302012"/>
                <a:gd name="connsiteY255" fmla="*/ 165504 h 1212943"/>
                <a:gd name="connsiteX256" fmla="*/ 195989 w 1302012"/>
                <a:gd name="connsiteY256" fmla="*/ 201605 h 1212943"/>
                <a:gd name="connsiteX257" fmla="*/ 187589 w 1302012"/>
                <a:gd name="connsiteY257" fmla="*/ 192800 h 1212943"/>
                <a:gd name="connsiteX258" fmla="*/ 287447 w 1302012"/>
                <a:gd name="connsiteY258" fmla="*/ 172727 h 1212943"/>
                <a:gd name="connsiteX259" fmla="*/ 290573 w 1302012"/>
                <a:gd name="connsiteY259" fmla="*/ 107755 h 1212943"/>
                <a:gd name="connsiteX260" fmla="*/ 303369 w 1302012"/>
                <a:gd name="connsiteY260" fmla="*/ 98649 h 1212943"/>
                <a:gd name="connsiteX261" fmla="*/ 297023 w 1302012"/>
                <a:gd name="connsiteY261" fmla="*/ 189432 h 1212943"/>
                <a:gd name="connsiteX262" fmla="*/ 287447 w 1302012"/>
                <a:gd name="connsiteY262" fmla="*/ 172727 h 1212943"/>
                <a:gd name="connsiteX263" fmla="*/ 249641 w 1302012"/>
                <a:gd name="connsiteY263" fmla="*/ 136875 h 1212943"/>
                <a:gd name="connsiteX264" fmla="*/ 260049 w 1302012"/>
                <a:gd name="connsiteY264" fmla="*/ 129464 h 1212943"/>
                <a:gd name="connsiteX265" fmla="*/ 312870 w 1302012"/>
                <a:gd name="connsiteY265" fmla="*/ 203697 h 1212943"/>
                <a:gd name="connsiteX266" fmla="*/ 302452 w 1302012"/>
                <a:gd name="connsiteY266" fmla="*/ 211107 h 1212943"/>
                <a:gd name="connsiteX267" fmla="*/ 249641 w 1302012"/>
                <a:gd name="connsiteY267" fmla="*/ 136875 h 1212943"/>
                <a:gd name="connsiteX268" fmla="*/ 294786 w 1302012"/>
                <a:gd name="connsiteY268" fmla="*/ 156902 h 1212943"/>
                <a:gd name="connsiteX269" fmla="*/ 297594 w 1302012"/>
                <a:gd name="connsiteY269" fmla="*/ 143438 h 1212943"/>
                <a:gd name="connsiteX270" fmla="*/ 359297 w 1302012"/>
                <a:gd name="connsiteY270" fmla="*/ 170663 h 1212943"/>
                <a:gd name="connsiteX271" fmla="*/ 346548 w 1302012"/>
                <a:gd name="connsiteY271" fmla="*/ 179733 h 1212943"/>
                <a:gd name="connsiteX272" fmla="*/ 294786 w 1302012"/>
                <a:gd name="connsiteY272" fmla="*/ 156902 h 1212943"/>
                <a:gd name="connsiteX273" fmla="*/ 348561 w 1302012"/>
                <a:gd name="connsiteY273" fmla="*/ 81998 h 1212943"/>
                <a:gd name="connsiteX274" fmla="*/ 359924 w 1302012"/>
                <a:gd name="connsiteY274" fmla="*/ 76179 h 1212943"/>
                <a:gd name="connsiteX275" fmla="*/ 398058 w 1302012"/>
                <a:gd name="connsiteY275" fmla="*/ 150612 h 1212943"/>
                <a:gd name="connsiteX276" fmla="*/ 386704 w 1302012"/>
                <a:gd name="connsiteY276" fmla="*/ 156433 h 1212943"/>
                <a:gd name="connsiteX277" fmla="*/ 348561 w 1302012"/>
                <a:gd name="connsiteY277" fmla="*/ 81998 h 1212943"/>
                <a:gd name="connsiteX278" fmla="*/ 322230 w 1302012"/>
                <a:gd name="connsiteY278" fmla="*/ 87101 h 1212943"/>
                <a:gd name="connsiteX279" fmla="*/ 379422 w 1302012"/>
                <a:gd name="connsiteY279" fmla="*/ 57801 h 1212943"/>
                <a:gd name="connsiteX280" fmla="*/ 384972 w 1302012"/>
                <a:gd name="connsiteY280" fmla="*/ 68629 h 1212943"/>
                <a:gd name="connsiteX281" fmla="*/ 327781 w 1302012"/>
                <a:gd name="connsiteY281" fmla="*/ 97930 h 1212943"/>
                <a:gd name="connsiteX282" fmla="*/ 322230 w 1302012"/>
                <a:gd name="connsiteY282" fmla="*/ 87101 h 1212943"/>
                <a:gd name="connsiteX283" fmla="*/ 459246 w 1302012"/>
                <a:gd name="connsiteY283" fmla="*/ 124848 h 1212943"/>
                <a:gd name="connsiteX284" fmla="*/ 441733 w 1302012"/>
                <a:gd name="connsiteY284" fmla="*/ 127477 h 1212943"/>
                <a:gd name="connsiteX285" fmla="*/ 427318 w 1302012"/>
                <a:gd name="connsiteY285" fmla="*/ 120704 h 1212943"/>
                <a:gd name="connsiteX286" fmla="*/ 417097 w 1302012"/>
                <a:gd name="connsiteY286" fmla="*/ 105035 h 1212943"/>
                <a:gd name="connsiteX287" fmla="*/ 395755 w 1302012"/>
                <a:gd name="connsiteY287" fmla="*/ 50946 h 1212943"/>
                <a:gd name="connsiteX288" fmla="*/ 407634 w 1302012"/>
                <a:gd name="connsiteY288" fmla="*/ 46264 h 1212943"/>
                <a:gd name="connsiteX289" fmla="*/ 429125 w 1302012"/>
                <a:gd name="connsiteY289" fmla="*/ 100750 h 1212943"/>
                <a:gd name="connsiteX290" fmla="*/ 439459 w 1302012"/>
                <a:gd name="connsiteY290" fmla="*/ 113250 h 1212943"/>
                <a:gd name="connsiteX291" fmla="*/ 454623 w 1302012"/>
                <a:gd name="connsiteY291" fmla="*/ 113131 h 1212943"/>
                <a:gd name="connsiteX292" fmla="*/ 465864 w 1302012"/>
                <a:gd name="connsiteY292" fmla="*/ 102835 h 1212943"/>
                <a:gd name="connsiteX293" fmla="*/ 464900 w 1302012"/>
                <a:gd name="connsiteY293" fmla="*/ 86640 h 1212943"/>
                <a:gd name="connsiteX294" fmla="*/ 443409 w 1302012"/>
                <a:gd name="connsiteY294" fmla="*/ 32153 h 1212943"/>
                <a:gd name="connsiteX295" fmla="*/ 455296 w 1302012"/>
                <a:gd name="connsiteY295" fmla="*/ 27463 h 1212943"/>
                <a:gd name="connsiteX296" fmla="*/ 476629 w 1302012"/>
                <a:gd name="connsiteY296" fmla="*/ 81551 h 1212943"/>
                <a:gd name="connsiteX297" fmla="*/ 479858 w 1302012"/>
                <a:gd name="connsiteY297" fmla="*/ 99982 h 1212943"/>
                <a:gd name="connsiteX298" fmla="*/ 473914 w 1302012"/>
                <a:gd name="connsiteY298" fmla="*/ 114787 h 1212943"/>
                <a:gd name="connsiteX299" fmla="*/ 459246 w 1302012"/>
                <a:gd name="connsiteY299" fmla="*/ 124848 h 1212943"/>
                <a:gd name="connsiteX300" fmla="*/ 502622 w 1302012"/>
                <a:gd name="connsiteY300" fmla="*/ 57726 h 1212943"/>
                <a:gd name="connsiteX301" fmla="*/ 532884 w 1302012"/>
                <a:gd name="connsiteY301" fmla="*/ 50738 h 1212943"/>
                <a:gd name="connsiteX302" fmla="*/ 538781 w 1302012"/>
                <a:gd name="connsiteY302" fmla="*/ 47576 h 1212943"/>
                <a:gd name="connsiteX303" fmla="*/ 541908 w 1302012"/>
                <a:gd name="connsiteY303" fmla="*/ 41739 h 1212943"/>
                <a:gd name="connsiteX304" fmla="*/ 541720 w 1302012"/>
                <a:gd name="connsiteY304" fmla="*/ 34169 h 1212943"/>
                <a:gd name="connsiteX305" fmla="*/ 541720 w 1302012"/>
                <a:gd name="connsiteY305" fmla="*/ 34169 h 1212943"/>
                <a:gd name="connsiteX306" fmla="*/ 538575 w 1302012"/>
                <a:gd name="connsiteY306" fmla="*/ 27279 h 1212943"/>
                <a:gd name="connsiteX307" fmla="*/ 533221 w 1302012"/>
                <a:gd name="connsiteY307" fmla="*/ 23402 h 1212943"/>
                <a:gd name="connsiteX308" fmla="*/ 526519 w 1302012"/>
                <a:gd name="connsiteY308" fmla="*/ 23150 h 1212943"/>
                <a:gd name="connsiteX309" fmla="*/ 496257 w 1302012"/>
                <a:gd name="connsiteY309" fmla="*/ 30137 h 1212943"/>
                <a:gd name="connsiteX310" fmla="*/ 493515 w 1302012"/>
                <a:gd name="connsiteY310" fmla="*/ 18281 h 1212943"/>
                <a:gd name="connsiteX311" fmla="*/ 523299 w 1302012"/>
                <a:gd name="connsiteY311" fmla="*/ 11404 h 1212943"/>
                <a:gd name="connsiteX312" fmla="*/ 537555 w 1302012"/>
                <a:gd name="connsiteY312" fmla="*/ 11471 h 1212943"/>
                <a:gd name="connsiteX313" fmla="*/ 548656 w 1302012"/>
                <a:gd name="connsiteY313" fmla="*/ 18390 h 1212943"/>
                <a:gd name="connsiteX314" fmla="*/ 554965 w 1302012"/>
                <a:gd name="connsiteY314" fmla="*/ 31110 h 1212943"/>
                <a:gd name="connsiteX315" fmla="*/ 554965 w 1302012"/>
                <a:gd name="connsiteY315" fmla="*/ 31110 h 1212943"/>
                <a:gd name="connsiteX316" fmla="*/ 554843 w 1302012"/>
                <a:gd name="connsiteY316" fmla="*/ 45316 h 1212943"/>
                <a:gd name="connsiteX317" fmla="*/ 547861 w 1302012"/>
                <a:gd name="connsiteY317" fmla="*/ 56409 h 1212943"/>
                <a:gd name="connsiteX318" fmla="*/ 535140 w 1302012"/>
                <a:gd name="connsiteY318" fmla="*/ 62684 h 1212943"/>
                <a:gd name="connsiteX319" fmla="*/ 505355 w 1302012"/>
                <a:gd name="connsiteY319" fmla="*/ 69560 h 1212943"/>
                <a:gd name="connsiteX320" fmla="*/ 502622 w 1302012"/>
                <a:gd name="connsiteY320" fmla="*/ 57726 h 1212943"/>
                <a:gd name="connsiteX321" fmla="*/ 488076 w 1302012"/>
                <a:gd name="connsiteY321" fmla="*/ 19535 h 1212943"/>
                <a:gd name="connsiteX322" fmla="*/ 500535 w 1302012"/>
                <a:gd name="connsiteY322" fmla="*/ 16660 h 1212943"/>
                <a:gd name="connsiteX323" fmla="*/ 521043 w 1302012"/>
                <a:gd name="connsiteY323" fmla="*/ 105487 h 1212943"/>
                <a:gd name="connsiteX324" fmla="*/ 508594 w 1302012"/>
                <a:gd name="connsiteY324" fmla="*/ 108363 h 1212943"/>
                <a:gd name="connsiteX325" fmla="*/ 488076 w 1302012"/>
                <a:gd name="connsiteY325" fmla="*/ 19535 h 1212943"/>
                <a:gd name="connsiteX326" fmla="*/ 528878 w 1302012"/>
                <a:gd name="connsiteY326" fmla="*/ 61230 h 1212943"/>
                <a:gd name="connsiteX327" fmla="*/ 540634 w 1302012"/>
                <a:gd name="connsiteY327" fmla="*/ 55579 h 1212943"/>
                <a:gd name="connsiteX328" fmla="*/ 573283 w 1302012"/>
                <a:gd name="connsiteY328" fmla="*/ 93427 h 1212943"/>
                <a:gd name="connsiteX329" fmla="*/ 558513 w 1302012"/>
                <a:gd name="connsiteY329" fmla="*/ 96837 h 1212943"/>
                <a:gd name="connsiteX330" fmla="*/ 528878 w 1302012"/>
                <a:gd name="connsiteY330" fmla="*/ 61230 h 1212943"/>
                <a:gd name="connsiteX331" fmla="*/ 605492 w 1302012"/>
                <a:gd name="connsiteY331" fmla="*/ 826 h 1212943"/>
                <a:gd name="connsiteX332" fmla="*/ 616341 w 1302012"/>
                <a:gd name="connsiteY332" fmla="*/ 0 h 1212943"/>
                <a:gd name="connsiteX333" fmla="*/ 656740 w 1302012"/>
                <a:gd name="connsiteY333" fmla="*/ 88290 h 1212943"/>
                <a:gd name="connsiteX334" fmla="*/ 642990 w 1302012"/>
                <a:gd name="connsiteY334" fmla="*/ 89336 h 1212943"/>
                <a:gd name="connsiteX335" fmla="*/ 612241 w 1302012"/>
                <a:gd name="connsiteY335" fmla="*/ 17962 h 1212943"/>
                <a:gd name="connsiteX336" fmla="*/ 592669 w 1302012"/>
                <a:gd name="connsiteY336" fmla="*/ 93165 h 1212943"/>
                <a:gd name="connsiteX337" fmla="*/ 578918 w 1302012"/>
                <a:gd name="connsiteY337" fmla="*/ 94211 h 1212943"/>
                <a:gd name="connsiteX338" fmla="*/ 605492 w 1302012"/>
                <a:gd name="connsiteY338" fmla="*/ 826 h 1212943"/>
                <a:gd name="connsiteX339" fmla="*/ 591910 w 1302012"/>
                <a:gd name="connsiteY339" fmla="*/ 60987 h 1212943"/>
                <a:gd name="connsiteX340" fmla="*/ 639676 w 1302012"/>
                <a:gd name="connsiteY340" fmla="*/ 57354 h 1212943"/>
                <a:gd name="connsiteX341" fmla="*/ 640603 w 1302012"/>
                <a:gd name="connsiteY341" fmla="*/ 69466 h 1212943"/>
                <a:gd name="connsiteX342" fmla="*/ 592837 w 1302012"/>
                <a:gd name="connsiteY342" fmla="*/ 73099 h 1212943"/>
                <a:gd name="connsiteX343" fmla="*/ 591910 w 1302012"/>
                <a:gd name="connsiteY343" fmla="*/ 60987 h 1212943"/>
                <a:gd name="connsiteX344" fmla="*/ 712406 w 1302012"/>
                <a:gd name="connsiteY344" fmla="*/ 54616 h 1212943"/>
                <a:gd name="connsiteX345" fmla="*/ 711479 w 1302012"/>
                <a:gd name="connsiteY345" fmla="*/ 66749 h 1212943"/>
                <a:gd name="connsiteX346" fmla="*/ 669517 w 1302012"/>
                <a:gd name="connsiteY346" fmla="*/ 63555 h 1212943"/>
                <a:gd name="connsiteX347" fmla="*/ 670434 w 1302012"/>
                <a:gd name="connsiteY347" fmla="*/ 51423 h 1212943"/>
                <a:gd name="connsiteX348" fmla="*/ 712406 w 1302012"/>
                <a:gd name="connsiteY348" fmla="*/ 54616 h 1212943"/>
                <a:gd name="connsiteX349" fmla="*/ 763916 w 1302012"/>
                <a:gd name="connsiteY349" fmla="*/ 76035 h 1212943"/>
                <a:gd name="connsiteX350" fmla="*/ 771919 w 1302012"/>
                <a:gd name="connsiteY350" fmla="*/ 68886 h 1212943"/>
                <a:gd name="connsiteX351" fmla="*/ 800646 w 1302012"/>
                <a:gd name="connsiteY351" fmla="*/ 101128 h 1212943"/>
                <a:gd name="connsiteX352" fmla="*/ 792624 w 1302012"/>
                <a:gd name="connsiteY352" fmla="*/ 108341 h 1212943"/>
                <a:gd name="connsiteX353" fmla="*/ 763916 w 1302012"/>
                <a:gd name="connsiteY353" fmla="*/ 76035 h 1212943"/>
                <a:gd name="connsiteX354" fmla="*/ 759498 w 1302012"/>
                <a:gd name="connsiteY354" fmla="*/ 101859 h 1212943"/>
                <a:gd name="connsiteX355" fmla="*/ 743688 w 1302012"/>
                <a:gd name="connsiteY355" fmla="*/ 94798 h 1212943"/>
                <a:gd name="connsiteX356" fmla="*/ 734693 w 1302012"/>
                <a:gd name="connsiteY356" fmla="*/ 81220 h 1212943"/>
                <a:gd name="connsiteX357" fmla="*/ 733878 w 1302012"/>
                <a:gd name="connsiteY357" fmla="*/ 63174 h 1212943"/>
                <a:gd name="connsiteX358" fmla="*/ 738418 w 1302012"/>
                <a:gd name="connsiteY358" fmla="*/ 37765 h 1212943"/>
                <a:gd name="connsiteX359" fmla="*/ 745438 w 1302012"/>
                <a:gd name="connsiteY359" fmla="*/ 21098 h 1212943"/>
                <a:gd name="connsiteX360" fmla="*/ 758571 w 1302012"/>
                <a:gd name="connsiteY360" fmla="*/ 11476 h 1212943"/>
                <a:gd name="connsiteX361" fmla="*/ 775850 w 1302012"/>
                <a:gd name="connsiteY361" fmla="*/ 10326 h 1212943"/>
                <a:gd name="connsiteX362" fmla="*/ 791632 w 1302012"/>
                <a:gd name="connsiteY362" fmla="*/ 17383 h 1212943"/>
                <a:gd name="connsiteX363" fmla="*/ 800627 w 1302012"/>
                <a:gd name="connsiteY363" fmla="*/ 30960 h 1212943"/>
                <a:gd name="connsiteX364" fmla="*/ 801441 w 1302012"/>
                <a:gd name="connsiteY364" fmla="*/ 49027 h 1212943"/>
                <a:gd name="connsiteX365" fmla="*/ 796901 w 1302012"/>
                <a:gd name="connsiteY365" fmla="*/ 74435 h 1212943"/>
                <a:gd name="connsiteX366" fmla="*/ 789891 w 1302012"/>
                <a:gd name="connsiteY366" fmla="*/ 91083 h 1212943"/>
                <a:gd name="connsiteX367" fmla="*/ 776749 w 1302012"/>
                <a:gd name="connsiteY367" fmla="*/ 100704 h 1212943"/>
                <a:gd name="connsiteX368" fmla="*/ 759498 w 1302012"/>
                <a:gd name="connsiteY368" fmla="*/ 101859 h 1212943"/>
                <a:gd name="connsiteX369" fmla="*/ 761707 w 1302012"/>
                <a:gd name="connsiteY369" fmla="*/ 89459 h 1212943"/>
                <a:gd name="connsiteX370" fmla="*/ 771919 w 1302012"/>
                <a:gd name="connsiteY370" fmla="*/ 88699 h 1212943"/>
                <a:gd name="connsiteX371" fmla="*/ 779707 w 1302012"/>
                <a:gd name="connsiteY371" fmla="*/ 82790 h 1212943"/>
                <a:gd name="connsiteX372" fmla="*/ 783928 w 1302012"/>
                <a:gd name="connsiteY372" fmla="*/ 72551 h 1212943"/>
                <a:gd name="connsiteX373" fmla="*/ 788627 w 1302012"/>
                <a:gd name="connsiteY373" fmla="*/ 46280 h 1212943"/>
                <a:gd name="connsiteX374" fmla="*/ 788206 w 1302012"/>
                <a:gd name="connsiteY374" fmla="*/ 35233 h 1212943"/>
                <a:gd name="connsiteX375" fmla="*/ 782955 w 1302012"/>
                <a:gd name="connsiteY375" fmla="*/ 26974 h 1212943"/>
                <a:gd name="connsiteX376" fmla="*/ 773632 w 1302012"/>
                <a:gd name="connsiteY376" fmla="*/ 22725 h 1212943"/>
                <a:gd name="connsiteX377" fmla="*/ 763401 w 1302012"/>
                <a:gd name="connsiteY377" fmla="*/ 23481 h 1212943"/>
                <a:gd name="connsiteX378" fmla="*/ 755613 w 1302012"/>
                <a:gd name="connsiteY378" fmla="*/ 29411 h 1212943"/>
                <a:gd name="connsiteX379" fmla="*/ 751401 w 1302012"/>
                <a:gd name="connsiteY379" fmla="*/ 39629 h 1212943"/>
                <a:gd name="connsiteX380" fmla="*/ 746702 w 1302012"/>
                <a:gd name="connsiteY380" fmla="*/ 65900 h 1212943"/>
                <a:gd name="connsiteX381" fmla="*/ 747114 w 1302012"/>
                <a:gd name="connsiteY381" fmla="*/ 76965 h 1212943"/>
                <a:gd name="connsiteX382" fmla="*/ 752374 w 1302012"/>
                <a:gd name="connsiteY382" fmla="*/ 85206 h 1212943"/>
                <a:gd name="connsiteX383" fmla="*/ 761707 w 1302012"/>
                <a:gd name="connsiteY383" fmla="*/ 89459 h 1212943"/>
                <a:gd name="connsiteX384" fmla="*/ 841017 w 1302012"/>
                <a:gd name="connsiteY384" fmla="*/ 124538 h 1212943"/>
                <a:gd name="connsiteX385" fmla="*/ 825956 w 1302012"/>
                <a:gd name="connsiteY385" fmla="*/ 115238 h 1212943"/>
                <a:gd name="connsiteX386" fmla="*/ 819319 w 1302012"/>
                <a:gd name="connsiteY386" fmla="*/ 100759 h 1212943"/>
                <a:gd name="connsiteX387" fmla="*/ 821631 w 1302012"/>
                <a:gd name="connsiteY387" fmla="*/ 82192 h 1212943"/>
                <a:gd name="connsiteX388" fmla="*/ 840286 w 1302012"/>
                <a:gd name="connsiteY388" fmla="*/ 27116 h 1212943"/>
                <a:gd name="connsiteX389" fmla="*/ 852371 w 1302012"/>
                <a:gd name="connsiteY389" fmla="*/ 31209 h 1212943"/>
                <a:gd name="connsiteX390" fmla="*/ 833585 w 1302012"/>
                <a:gd name="connsiteY390" fmla="*/ 86688 h 1212943"/>
                <a:gd name="connsiteX391" fmla="*/ 833397 w 1302012"/>
                <a:gd name="connsiteY391" fmla="*/ 102904 h 1212943"/>
                <a:gd name="connsiteX392" fmla="*/ 845051 w 1302012"/>
                <a:gd name="connsiteY392" fmla="*/ 112606 h 1212943"/>
                <a:gd name="connsiteX393" fmla="*/ 860290 w 1302012"/>
                <a:gd name="connsiteY393" fmla="*/ 112007 h 1212943"/>
                <a:gd name="connsiteX394" fmla="*/ 870015 w 1302012"/>
                <a:gd name="connsiteY394" fmla="*/ 99021 h 1212943"/>
                <a:gd name="connsiteX395" fmla="*/ 888792 w 1302012"/>
                <a:gd name="connsiteY395" fmla="*/ 43540 h 1212943"/>
                <a:gd name="connsiteX396" fmla="*/ 900904 w 1302012"/>
                <a:gd name="connsiteY396" fmla="*/ 47639 h 1212943"/>
                <a:gd name="connsiteX397" fmla="*/ 882258 w 1302012"/>
                <a:gd name="connsiteY397" fmla="*/ 102713 h 1212943"/>
                <a:gd name="connsiteX398" fmla="*/ 872814 w 1302012"/>
                <a:gd name="connsiteY398" fmla="*/ 118867 h 1212943"/>
                <a:gd name="connsiteX399" fmla="*/ 858708 w 1302012"/>
                <a:gd name="connsiteY399" fmla="*/ 126328 h 1212943"/>
                <a:gd name="connsiteX400" fmla="*/ 841017 w 1302012"/>
                <a:gd name="connsiteY400" fmla="*/ 124538 h 1212943"/>
                <a:gd name="connsiteX401" fmla="*/ 917518 w 1302012"/>
                <a:gd name="connsiteY401" fmla="*/ 101010 h 1212943"/>
                <a:gd name="connsiteX402" fmla="*/ 945169 w 1302012"/>
                <a:gd name="connsiteY402" fmla="*/ 115174 h 1212943"/>
                <a:gd name="connsiteX403" fmla="*/ 951712 w 1302012"/>
                <a:gd name="connsiteY403" fmla="*/ 116556 h 1212943"/>
                <a:gd name="connsiteX404" fmla="*/ 957861 w 1302012"/>
                <a:gd name="connsiteY404" fmla="*/ 114111 h 1212943"/>
                <a:gd name="connsiteX405" fmla="*/ 962598 w 1302012"/>
                <a:gd name="connsiteY405" fmla="*/ 108199 h 1212943"/>
                <a:gd name="connsiteX406" fmla="*/ 962598 w 1302012"/>
                <a:gd name="connsiteY406" fmla="*/ 108199 h 1212943"/>
                <a:gd name="connsiteX407" fmla="*/ 964629 w 1302012"/>
                <a:gd name="connsiteY407" fmla="*/ 100903 h 1212943"/>
                <a:gd name="connsiteX408" fmla="*/ 963038 w 1302012"/>
                <a:gd name="connsiteY408" fmla="*/ 94490 h 1212943"/>
                <a:gd name="connsiteX409" fmla="*/ 958077 w 1302012"/>
                <a:gd name="connsiteY409" fmla="*/ 89974 h 1212943"/>
                <a:gd name="connsiteX410" fmla="*/ 930436 w 1302012"/>
                <a:gd name="connsiteY410" fmla="*/ 75812 h 1212943"/>
                <a:gd name="connsiteX411" fmla="*/ 935986 w 1302012"/>
                <a:gd name="connsiteY411" fmla="*/ 64982 h 1212943"/>
                <a:gd name="connsiteX412" fmla="*/ 963188 w 1302012"/>
                <a:gd name="connsiteY412" fmla="*/ 78921 h 1212943"/>
                <a:gd name="connsiteX413" fmla="*/ 974046 w 1302012"/>
                <a:gd name="connsiteY413" fmla="*/ 88160 h 1212943"/>
                <a:gd name="connsiteX414" fmla="*/ 978070 w 1302012"/>
                <a:gd name="connsiteY414" fmla="*/ 100602 h 1212943"/>
                <a:gd name="connsiteX415" fmla="*/ 974701 w 1302012"/>
                <a:gd name="connsiteY415" fmla="*/ 114399 h 1212943"/>
                <a:gd name="connsiteX416" fmla="*/ 974701 w 1302012"/>
                <a:gd name="connsiteY416" fmla="*/ 114399 h 1212943"/>
                <a:gd name="connsiteX417" fmla="*/ 965453 w 1302012"/>
                <a:gd name="connsiteY417" fmla="*/ 125182 h 1212943"/>
                <a:gd name="connsiteX418" fmla="*/ 952957 w 1302012"/>
                <a:gd name="connsiteY418" fmla="*/ 129164 h 1212943"/>
                <a:gd name="connsiteX419" fmla="*/ 939188 w 1302012"/>
                <a:gd name="connsiteY419" fmla="*/ 125760 h 1212943"/>
                <a:gd name="connsiteX420" fmla="*/ 911987 w 1302012"/>
                <a:gd name="connsiteY420" fmla="*/ 111819 h 1212943"/>
                <a:gd name="connsiteX421" fmla="*/ 917518 w 1302012"/>
                <a:gd name="connsiteY421" fmla="*/ 101010 h 1212943"/>
                <a:gd name="connsiteX422" fmla="*/ 931016 w 1302012"/>
                <a:gd name="connsiteY422" fmla="*/ 62438 h 1212943"/>
                <a:gd name="connsiteX423" fmla="*/ 942398 w 1302012"/>
                <a:gd name="connsiteY423" fmla="*/ 68268 h 1212943"/>
                <a:gd name="connsiteX424" fmla="*/ 900820 w 1302012"/>
                <a:gd name="connsiteY424" fmla="*/ 149401 h 1212943"/>
                <a:gd name="connsiteX425" fmla="*/ 889438 w 1302012"/>
                <a:gd name="connsiteY425" fmla="*/ 143572 h 1212943"/>
                <a:gd name="connsiteX426" fmla="*/ 931016 w 1302012"/>
                <a:gd name="connsiteY426" fmla="*/ 62438 h 1212943"/>
                <a:gd name="connsiteX427" fmla="*/ 935341 w 1302012"/>
                <a:gd name="connsiteY427" fmla="*/ 120614 h 1212943"/>
                <a:gd name="connsiteX428" fmla="*/ 947968 w 1302012"/>
                <a:gd name="connsiteY428" fmla="*/ 123865 h 1212943"/>
                <a:gd name="connsiteX429" fmla="*/ 948529 w 1302012"/>
                <a:gd name="connsiteY429" fmla="*/ 173848 h 1212943"/>
                <a:gd name="connsiteX430" fmla="*/ 935041 w 1302012"/>
                <a:gd name="connsiteY430" fmla="*/ 166937 h 1212943"/>
                <a:gd name="connsiteX431" fmla="*/ 935341 w 1302012"/>
                <a:gd name="connsiteY431" fmla="*/ 120614 h 1212943"/>
                <a:gd name="connsiteX432" fmla="*/ 972436 w 1302012"/>
                <a:gd name="connsiteY432" fmla="*/ 192353 h 1212943"/>
                <a:gd name="connsiteX433" fmla="*/ 962017 w 1302012"/>
                <a:gd name="connsiteY433" fmla="*/ 184942 h 1212943"/>
                <a:gd name="connsiteX434" fmla="*/ 1014838 w 1302012"/>
                <a:gd name="connsiteY434" fmla="*/ 110712 h 1212943"/>
                <a:gd name="connsiteX435" fmla="*/ 1025256 w 1302012"/>
                <a:gd name="connsiteY435" fmla="*/ 118122 h 1212943"/>
                <a:gd name="connsiteX436" fmla="*/ 972436 w 1302012"/>
                <a:gd name="connsiteY436" fmla="*/ 192353 h 1212943"/>
                <a:gd name="connsiteX437" fmla="*/ 1050856 w 1302012"/>
                <a:gd name="connsiteY437" fmla="*/ 136115 h 1212943"/>
                <a:gd name="connsiteX438" fmla="*/ 1060516 w 1302012"/>
                <a:gd name="connsiteY438" fmla="*/ 144487 h 1212943"/>
                <a:gd name="connsiteX439" fmla="*/ 1000854 w 1302012"/>
                <a:gd name="connsiteY439" fmla="*/ 213330 h 1212943"/>
                <a:gd name="connsiteX440" fmla="*/ 991194 w 1302012"/>
                <a:gd name="connsiteY440" fmla="*/ 204958 h 1212943"/>
                <a:gd name="connsiteX441" fmla="*/ 1050856 w 1302012"/>
                <a:gd name="connsiteY441" fmla="*/ 136115 h 1212943"/>
                <a:gd name="connsiteX442" fmla="*/ 1003980 w 1302012"/>
                <a:gd name="connsiteY442" fmla="*/ 199966 h 1212943"/>
                <a:gd name="connsiteX443" fmla="*/ 1043359 w 1302012"/>
                <a:gd name="connsiteY443" fmla="*/ 234095 h 1212943"/>
                <a:gd name="connsiteX444" fmla="*/ 1035402 w 1302012"/>
                <a:gd name="connsiteY444" fmla="*/ 243275 h 1212943"/>
                <a:gd name="connsiteX445" fmla="*/ 996024 w 1302012"/>
                <a:gd name="connsiteY445" fmla="*/ 209145 h 1212943"/>
                <a:gd name="connsiteX446" fmla="*/ 1003980 w 1302012"/>
                <a:gd name="connsiteY446" fmla="*/ 199966 h 1212943"/>
                <a:gd name="connsiteX447" fmla="*/ 1054694 w 1302012"/>
                <a:gd name="connsiteY447" fmla="*/ 263311 h 1212943"/>
                <a:gd name="connsiteX448" fmla="*/ 1045877 w 1302012"/>
                <a:gd name="connsiteY448" fmla="*/ 254057 h 1212943"/>
                <a:gd name="connsiteX449" fmla="*/ 1111829 w 1302012"/>
                <a:gd name="connsiteY449" fmla="*/ 191210 h 1212943"/>
                <a:gd name="connsiteX450" fmla="*/ 1120647 w 1302012"/>
                <a:gd name="connsiteY450" fmla="*/ 200464 h 1212943"/>
                <a:gd name="connsiteX451" fmla="*/ 1054694 w 1302012"/>
                <a:gd name="connsiteY451" fmla="*/ 263311 h 1212943"/>
                <a:gd name="connsiteX452" fmla="*/ 1086781 w 1302012"/>
                <a:gd name="connsiteY452" fmla="*/ 301458 h 1212943"/>
                <a:gd name="connsiteX453" fmla="*/ 1080070 w 1302012"/>
                <a:gd name="connsiteY453" fmla="*/ 290879 h 1212943"/>
                <a:gd name="connsiteX454" fmla="*/ 1076213 w 1302012"/>
                <a:gd name="connsiteY454" fmla="*/ 279911 h 1212943"/>
                <a:gd name="connsiteX455" fmla="*/ 1075259 w 1302012"/>
                <a:gd name="connsiteY455" fmla="*/ 268544 h 1212943"/>
                <a:gd name="connsiteX456" fmla="*/ 1075259 w 1302012"/>
                <a:gd name="connsiteY456" fmla="*/ 268544 h 1212943"/>
                <a:gd name="connsiteX457" fmla="*/ 1087848 w 1302012"/>
                <a:gd name="connsiteY457" fmla="*/ 268761 h 1212943"/>
                <a:gd name="connsiteX458" fmla="*/ 1087848 w 1302012"/>
                <a:gd name="connsiteY458" fmla="*/ 268761 h 1212943"/>
                <a:gd name="connsiteX459" fmla="*/ 1089618 w 1302012"/>
                <a:gd name="connsiteY459" fmla="*/ 281943 h 1212943"/>
                <a:gd name="connsiteX460" fmla="*/ 1096245 w 1302012"/>
                <a:gd name="connsiteY460" fmla="*/ 294022 h 1212943"/>
                <a:gd name="connsiteX461" fmla="*/ 1108591 w 1302012"/>
                <a:gd name="connsiteY461" fmla="*/ 303817 h 1212943"/>
                <a:gd name="connsiteX462" fmla="*/ 1120113 w 1302012"/>
                <a:gd name="connsiteY462" fmla="*/ 301697 h 1212943"/>
                <a:gd name="connsiteX463" fmla="*/ 1120170 w 1302012"/>
                <a:gd name="connsiteY463" fmla="*/ 301657 h 1212943"/>
                <a:gd name="connsiteX464" fmla="*/ 1124588 w 1302012"/>
                <a:gd name="connsiteY464" fmla="*/ 295060 h 1212943"/>
                <a:gd name="connsiteX465" fmla="*/ 1123886 w 1302012"/>
                <a:gd name="connsiteY465" fmla="*/ 287485 h 1212943"/>
                <a:gd name="connsiteX466" fmla="*/ 1119589 w 1302012"/>
                <a:gd name="connsiteY466" fmla="*/ 278002 h 1212943"/>
                <a:gd name="connsiteX467" fmla="*/ 1119383 w 1302012"/>
                <a:gd name="connsiteY467" fmla="*/ 277642 h 1212943"/>
                <a:gd name="connsiteX468" fmla="*/ 1119168 w 1302012"/>
                <a:gd name="connsiteY468" fmla="*/ 277266 h 1212943"/>
                <a:gd name="connsiteX469" fmla="*/ 1118737 w 1302012"/>
                <a:gd name="connsiteY469" fmla="*/ 276438 h 1212943"/>
                <a:gd name="connsiteX470" fmla="*/ 1112344 w 1302012"/>
                <a:gd name="connsiteY470" fmla="*/ 262547 h 1212943"/>
                <a:gd name="connsiteX471" fmla="*/ 1111951 w 1302012"/>
                <a:gd name="connsiteY471" fmla="*/ 250378 h 1212943"/>
                <a:gd name="connsiteX472" fmla="*/ 1121143 w 1302012"/>
                <a:gd name="connsiteY472" fmla="*/ 237991 h 1212943"/>
                <a:gd name="connsiteX473" fmla="*/ 1121199 w 1302012"/>
                <a:gd name="connsiteY473" fmla="*/ 237951 h 1212943"/>
                <a:gd name="connsiteX474" fmla="*/ 1134884 w 1302012"/>
                <a:gd name="connsiteY474" fmla="*/ 232009 h 1212943"/>
                <a:gd name="connsiteX475" fmla="*/ 1148878 w 1302012"/>
                <a:gd name="connsiteY475" fmla="*/ 235074 h 1212943"/>
                <a:gd name="connsiteX476" fmla="*/ 1162151 w 1302012"/>
                <a:gd name="connsiteY476" fmla="*/ 246882 h 1212943"/>
                <a:gd name="connsiteX477" fmla="*/ 1167233 w 1302012"/>
                <a:gd name="connsiteY477" fmla="*/ 255090 h 1212943"/>
                <a:gd name="connsiteX478" fmla="*/ 1170519 w 1302012"/>
                <a:gd name="connsiteY478" fmla="*/ 264391 h 1212943"/>
                <a:gd name="connsiteX479" fmla="*/ 1171932 w 1302012"/>
                <a:gd name="connsiteY479" fmla="*/ 274777 h 1212943"/>
                <a:gd name="connsiteX480" fmla="*/ 1171932 w 1302012"/>
                <a:gd name="connsiteY480" fmla="*/ 274777 h 1212943"/>
                <a:gd name="connsiteX481" fmla="*/ 1159474 w 1302012"/>
                <a:gd name="connsiteY481" fmla="*/ 275323 h 1212943"/>
                <a:gd name="connsiteX482" fmla="*/ 1159474 w 1302012"/>
                <a:gd name="connsiteY482" fmla="*/ 275323 h 1212943"/>
                <a:gd name="connsiteX483" fmla="*/ 1157574 w 1302012"/>
                <a:gd name="connsiteY483" fmla="*/ 263631 h 1212943"/>
                <a:gd name="connsiteX484" fmla="*/ 1152678 w 1302012"/>
                <a:gd name="connsiteY484" fmla="*/ 254318 h 1212943"/>
                <a:gd name="connsiteX485" fmla="*/ 1140790 w 1302012"/>
                <a:gd name="connsiteY485" fmla="*/ 245203 h 1212943"/>
                <a:gd name="connsiteX486" fmla="*/ 1129296 w 1302012"/>
                <a:gd name="connsiteY486" fmla="*/ 247678 h 1212943"/>
                <a:gd name="connsiteX487" fmla="*/ 1129249 w 1302012"/>
                <a:gd name="connsiteY487" fmla="*/ 247718 h 1212943"/>
                <a:gd name="connsiteX488" fmla="*/ 1125084 w 1302012"/>
                <a:gd name="connsiteY488" fmla="*/ 254359 h 1212943"/>
                <a:gd name="connsiteX489" fmla="*/ 1126057 w 1302012"/>
                <a:gd name="connsiteY489" fmla="*/ 262044 h 1212943"/>
                <a:gd name="connsiteX490" fmla="*/ 1130784 w 1302012"/>
                <a:gd name="connsiteY490" fmla="*/ 272386 h 1212943"/>
                <a:gd name="connsiteX491" fmla="*/ 1131009 w 1302012"/>
                <a:gd name="connsiteY491" fmla="*/ 272808 h 1212943"/>
                <a:gd name="connsiteX492" fmla="*/ 1131215 w 1302012"/>
                <a:gd name="connsiteY492" fmla="*/ 273245 h 1212943"/>
                <a:gd name="connsiteX493" fmla="*/ 1131533 w 1302012"/>
                <a:gd name="connsiteY493" fmla="*/ 273862 h 1212943"/>
                <a:gd name="connsiteX494" fmla="*/ 1131879 w 1302012"/>
                <a:gd name="connsiteY494" fmla="*/ 274465 h 1212943"/>
                <a:gd name="connsiteX495" fmla="*/ 1137243 w 1302012"/>
                <a:gd name="connsiteY495" fmla="*/ 287808 h 1212943"/>
                <a:gd name="connsiteX496" fmla="*/ 1137084 w 1302012"/>
                <a:gd name="connsiteY496" fmla="*/ 299727 h 1212943"/>
                <a:gd name="connsiteX497" fmla="*/ 1128266 w 1302012"/>
                <a:gd name="connsiteY497" fmla="*/ 311383 h 1212943"/>
                <a:gd name="connsiteX498" fmla="*/ 1128163 w 1302012"/>
                <a:gd name="connsiteY498" fmla="*/ 311463 h 1212943"/>
                <a:gd name="connsiteX499" fmla="*/ 1114535 w 1302012"/>
                <a:gd name="connsiteY499" fmla="*/ 317166 h 1212943"/>
                <a:gd name="connsiteX500" fmla="*/ 1100372 w 1302012"/>
                <a:gd name="connsiteY500" fmla="*/ 313749 h 1212943"/>
                <a:gd name="connsiteX501" fmla="*/ 1086781 w 1302012"/>
                <a:gd name="connsiteY501" fmla="*/ 301458 h 1212943"/>
                <a:gd name="connsiteX502" fmla="*/ 1222768 w 1302012"/>
                <a:gd name="connsiteY502" fmla="*/ 340479 h 1212943"/>
                <a:gd name="connsiteX503" fmla="*/ 1229142 w 1302012"/>
                <a:gd name="connsiteY503" fmla="*/ 351562 h 1212943"/>
                <a:gd name="connsiteX504" fmla="*/ 1150151 w 1302012"/>
                <a:gd name="connsiteY504" fmla="*/ 396958 h 1212943"/>
                <a:gd name="connsiteX505" fmla="*/ 1143786 w 1302012"/>
                <a:gd name="connsiteY505" fmla="*/ 385875 h 1212943"/>
                <a:gd name="connsiteX506" fmla="*/ 1222768 w 1302012"/>
                <a:gd name="connsiteY506" fmla="*/ 340479 h 1212943"/>
                <a:gd name="connsiteX507" fmla="*/ 1196990 w 1302012"/>
                <a:gd name="connsiteY507" fmla="*/ 295630 h 1212943"/>
                <a:gd name="connsiteX508" fmla="*/ 1203364 w 1302012"/>
                <a:gd name="connsiteY508" fmla="*/ 306713 h 1212943"/>
                <a:gd name="connsiteX509" fmla="*/ 1124372 w 1302012"/>
                <a:gd name="connsiteY509" fmla="*/ 352108 h 1212943"/>
                <a:gd name="connsiteX510" fmla="*/ 1118007 w 1302012"/>
                <a:gd name="connsiteY510" fmla="*/ 341026 h 1212943"/>
                <a:gd name="connsiteX511" fmla="*/ 1196990 w 1302012"/>
                <a:gd name="connsiteY511" fmla="*/ 295630 h 1212943"/>
                <a:gd name="connsiteX512" fmla="*/ 1166129 w 1302012"/>
                <a:gd name="connsiteY512" fmla="*/ 322537 h 1212943"/>
                <a:gd name="connsiteX513" fmla="*/ 1191327 w 1302012"/>
                <a:gd name="connsiteY513" fmla="*/ 366367 h 1212943"/>
                <a:gd name="connsiteX514" fmla="*/ 1180778 w 1302012"/>
                <a:gd name="connsiteY514" fmla="*/ 372429 h 1212943"/>
                <a:gd name="connsiteX515" fmla="*/ 1155580 w 1302012"/>
                <a:gd name="connsiteY515" fmla="*/ 328600 h 1212943"/>
                <a:gd name="connsiteX516" fmla="*/ 1166129 w 1302012"/>
                <a:gd name="connsiteY516" fmla="*/ 322537 h 1212943"/>
                <a:gd name="connsiteX517" fmla="*/ 1181854 w 1302012"/>
                <a:gd name="connsiteY517" fmla="*/ 478622 h 1212943"/>
                <a:gd name="connsiteX518" fmla="*/ 1180094 w 1302012"/>
                <a:gd name="connsiteY518" fmla="*/ 461006 h 1212943"/>
                <a:gd name="connsiteX519" fmla="*/ 1187573 w 1302012"/>
                <a:gd name="connsiteY519" fmla="*/ 446947 h 1212943"/>
                <a:gd name="connsiteX520" fmla="*/ 1203729 w 1302012"/>
                <a:gd name="connsiteY520" fmla="*/ 437512 h 1212943"/>
                <a:gd name="connsiteX521" fmla="*/ 1258815 w 1302012"/>
                <a:gd name="connsiteY521" fmla="*/ 418885 h 1212943"/>
                <a:gd name="connsiteX522" fmla="*/ 1262905 w 1302012"/>
                <a:gd name="connsiteY522" fmla="*/ 430972 h 1212943"/>
                <a:gd name="connsiteX523" fmla="*/ 1207417 w 1302012"/>
                <a:gd name="connsiteY523" fmla="*/ 449737 h 1212943"/>
                <a:gd name="connsiteX524" fmla="*/ 1194416 w 1302012"/>
                <a:gd name="connsiteY524" fmla="*/ 459435 h 1212943"/>
                <a:gd name="connsiteX525" fmla="*/ 1193788 w 1302012"/>
                <a:gd name="connsiteY525" fmla="*/ 474587 h 1212943"/>
                <a:gd name="connsiteX526" fmla="*/ 1203514 w 1302012"/>
                <a:gd name="connsiteY526" fmla="*/ 486326 h 1212943"/>
                <a:gd name="connsiteX527" fmla="*/ 1219735 w 1302012"/>
                <a:gd name="connsiteY527" fmla="*/ 486165 h 1212943"/>
                <a:gd name="connsiteX528" fmla="*/ 1275223 w 1302012"/>
                <a:gd name="connsiteY528" fmla="*/ 467401 h 1212943"/>
                <a:gd name="connsiteX529" fmla="*/ 1279323 w 1302012"/>
                <a:gd name="connsiteY529" fmla="*/ 479510 h 1212943"/>
                <a:gd name="connsiteX530" fmla="*/ 1224238 w 1302012"/>
                <a:gd name="connsiteY530" fmla="*/ 498136 h 1212943"/>
                <a:gd name="connsiteX531" fmla="*/ 1205667 w 1302012"/>
                <a:gd name="connsiteY531" fmla="*/ 500445 h 1212943"/>
                <a:gd name="connsiteX532" fmla="*/ 1191177 w 1302012"/>
                <a:gd name="connsiteY532" fmla="*/ 493769 h 1212943"/>
                <a:gd name="connsiteX533" fmla="*/ 1181854 w 1302012"/>
                <a:gd name="connsiteY533" fmla="*/ 478622 h 1212943"/>
                <a:gd name="connsiteX534" fmla="*/ 1286353 w 1302012"/>
                <a:gd name="connsiteY534" fmla="*/ 512514 h 1212943"/>
                <a:gd name="connsiteX535" fmla="*/ 1288384 w 1302012"/>
                <a:gd name="connsiteY535" fmla="*/ 523919 h 1212943"/>
                <a:gd name="connsiteX536" fmla="*/ 1226887 w 1302012"/>
                <a:gd name="connsiteY536" fmla="*/ 580125 h 1212943"/>
                <a:gd name="connsiteX537" fmla="*/ 1225024 w 1302012"/>
                <a:gd name="connsiteY537" fmla="*/ 578937 h 1212943"/>
                <a:gd name="connsiteX538" fmla="*/ 1295947 w 1302012"/>
                <a:gd name="connsiteY538" fmla="*/ 566277 h 1212943"/>
                <a:gd name="connsiteX539" fmla="*/ 1298175 w 1302012"/>
                <a:gd name="connsiteY539" fmla="*/ 578735 h 1212943"/>
                <a:gd name="connsiteX540" fmla="*/ 1208550 w 1302012"/>
                <a:gd name="connsiteY540" fmla="*/ 594735 h 1212943"/>
                <a:gd name="connsiteX541" fmla="*/ 1206491 w 1302012"/>
                <a:gd name="connsiteY541" fmla="*/ 583204 h 1212943"/>
                <a:gd name="connsiteX542" fmla="*/ 1266968 w 1302012"/>
                <a:gd name="connsiteY542" fmla="*/ 527309 h 1212943"/>
                <a:gd name="connsiteX543" fmla="*/ 1268830 w 1302012"/>
                <a:gd name="connsiteY543" fmla="*/ 528496 h 1212943"/>
                <a:gd name="connsiteX544" fmla="*/ 1198955 w 1302012"/>
                <a:gd name="connsiteY544" fmla="*/ 540967 h 1212943"/>
                <a:gd name="connsiteX545" fmla="*/ 1196728 w 1302012"/>
                <a:gd name="connsiteY545" fmla="*/ 528509 h 1212943"/>
                <a:gd name="connsiteX546" fmla="*/ 1286353 w 1302012"/>
                <a:gd name="connsiteY546" fmla="*/ 512514 h 1212943"/>
                <a:gd name="connsiteX547" fmla="*/ 1208980 w 1302012"/>
                <a:gd name="connsiteY547" fmla="*/ 630228 h 1212943"/>
                <a:gd name="connsiteX548" fmla="*/ 1208653 w 1302012"/>
                <a:gd name="connsiteY548" fmla="*/ 617451 h 1212943"/>
                <a:gd name="connsiteX549" fmla="*/ 1299729 w 1302012"/>
                <a:gd name="connsiteY549" fmla="*/ 615149 h 1212943"/>
                <a:gd name="connsiteX550" fmla="*/ 1300056 w 1302012"/>
                <a:gd name="connsiteY550" fmla="*/ 627925 h 1212943"/>
                <a:gd name="connsiteX551" fmla="*/ 1208980 w 1302012"/>
                <a:gd name="connsiteY551" fmla="*/ 630228 h 1212943"/>
                <a:gd name="connsiteX552" fmla="*/ 1302013 w 1302012"/>
                <a:gd name="connsiteY552" fmla="*/ 652878 h 1212943"/>
                <a:gd name="connsiteX553" fmla="*/ 1300964 w 1302012"/>
                <a:gd name="connsiteY553" fmla="*/ 666731 h 1212943"/>
                <a:gd name="connsiteX554" fmla="*/ 1228085 w 1302012"/>
                <a:gd name="connsiteY554" fmla="*/ 683120 h 1212943"/>
                <a:gd name="connsiteX555" fmla="*/ 1297651 w 1302012"/>
                <a:gd name="connsiteY555" fmla="*/ 710320 h 1212943"/>
                <a:gd name="connsiteX556" fmla="*/ 1296593 w 1302012"/>
                <a:gd name="connsiteY556" fmla="*/ 724191 h 1212943"/>
                <a:gd name="connsiteX557" fmla="*/ 1207997 w 1302012"/>
                <a:gd name="connsiteY557" fmla="*/ 687688 h 1212943"/>
                <a:gd name="connsiteX558" fmla="*/ 1208924 w 1302012"/>
                <a:gd name="connsiteY558" fmla="*/ 675576 h 1212943"/>
                <a:gd name="connsiteX559" fmla="*/ 1302013 w 1302012"/>
                <a:gd name="connsiteY559" fmla="*/ 652878 h 1212943"/>
                <a:gd name="connsiteX560" fmla="*/ 1293335 w 1302012"/>
                <a:gd name="connsiteY560" fmla="*/ 746926 h 1212943"/>
                <a:gd name="connsiteX561" fmla="*/ 1291089 w 1302012"/>
                <a:gd name="connsiteY561" fmla="*/ 759506 h 1212943"/>
                <a:gd name="connsiteX562" fmla="*/ 1201398 w 1302012"/>
                <a:gd name="connsiteY562" fmla="*/ 743501 h 1212943"/>
                <a:gd name="connsiteX563" fmla="*/ 1203645 w 1302012"/>
                <a:gd name="connsiteY563" fmla="*/ 730921 h 1212943"/>
                <a:gd name="connsiteX564" fmla="*/ 1293335 w 1302012"/>
                <a:gd name="connsiteY564" fmla="*/ 746926 h 1212943"/>
                <a:gd name="connsiteX565" fmla="*/ 1214512 w 1302012"/>
                <a:gd name="connsiteY565" fmla="*/ 739158 h 1212943"/>
                <a:gd name="connsiteX566" fmla="*/ 1205320 w 1302012"/>
                <a:gd name="connsiteY566" fmla="*/ 790646 h 1212943"/>
                <a:gd name="connsiteX567" fmla="*/ 1193367 w 1302012"/>
                <a:gd name="connsiteY567" fmla="*/ 788512 h 1212943"/>
                <a:gd name="connsiteX568" fmla="*/ 1202559 w 1302012"/>
                <a:gd name="connsiteY568" fmla="*/ 737023 h 1212943"/>
                <a:gd name="connsiteX569" fmla="*/ 1214512 w 1302012"/>
                <a:gd name="connsiteY569" fmla="*/ 739158 h 1212943"/>
                <a:gd name="connsiteX570" fmla="*/ 1253067 w 1302012"/>
                <a:gd name="connsiteY570" fmla="*/ 746037 h 1212943"/>
                <a:gd name="connsiteX571" fmla="*/ 1245083 w 1302012"/>
                <a:gd name="connsiteY571" fmla="*/ 790730 h 1212943"/>
                <a:gd name="connsiteX572" fmla="*/ 1233130 w 1302012"/>
                <a:gd name="connsiteY572" fmla="*/ 788596 h 1212943"/>
                <a:gd name="connsiteX573" fmla="*/ 1241105 w 1302012"/>
                <a:gd name="connsiteY573" fmla="*/ 743903 h 1212943"/>
                <a:gd name="connsiteX574" fmla="*/ 1253067 w 1302012"/>
                <a:gd name="connsiteY574" fmla="*/ 746037 h 1212943"/>
                <a:gd name="connsiteX575" fmla="*/ 1292250 w 1302012"/>
                <a:gd name="connsiteY575" fmla="*/ 753029 h 1212943"/>
                <a:gd name="connsiteX576" fmla="*/ 1283049 w 1302012"/>
                <a:gd name="connsiteY576" fmla="*/ 804517 h 1212943"/>
                <a:gd name="connsiteX577" fmla="*/ 1271077 w 1302012"/>
                <a:gd name="connsiteY577" fmla="*/ 802383 h 1212943"/>
                <a:gd name="connsiteX578" fmla="*/ 1280269 w 1302012"/>
                <a:gd name="connsiteY578" fmla="*/ 750885 h 1212943"/>
                <a:gd name="connsiteX579" fmla="*/ 1292250 w 1302012"/>
                <a:gd name="connsiteY579" fmla="*/ 753029 h 1212943"/>
                <a:gd name="connsiteX580" fmla="*/ 1233832 w 1302012"/>
                <a:gd name="connsiteY580" fmla="*/ 827383 h 1212943"/>
                <a:gd name="connsiteX581" fmla="*/ 1223882 w 1302012"/>
                <a:gd name="connsiteY581" fmla="*/ 856801 h 1212943"/>
                <a:gd name="connsiteX582" fmla="*/ 1223480 w 1302012"/>
                <a:gd name="connsiteY582" fmla="*/ 863484 h 1212943"/>
                <a:gd name="connsiteX583" fmla="*/ 1226802 w 1302012"/>
                <a:gd name="connsiteY583" fmla="*/ 869203 h 1212943"/>
                <a:gd name="connsiteX584" fmla="*/ 1233345 w 1302012"/>
                <a:gd name="connsiteY584" fmla="*/ 873022 h 1212943"/>
                <a:gd name="connsiteX585" fmla="*/ 1233345 w 1302012"/>
                <a:gd name="connsiteY585" fmla="*/ 873022 h 1212943"/>
                <a:gd name="connsiteX586" fmla="*/ 1240862 w 1302012"/>
                <a:gd name="connsiteY586" fmla="*/ 873958 h 1212943"/>
                <a:gd name="connsiteX587" fmla="*/ 1246965 w 1302012"/>
                <a:gd name="connsiteY587" fmla="*/ 871450 h 1212943"/>
                <a:gd name="connsiteX588" fmla="*/ 1250709 w 1302012"/>
                <a:gd name="connsiteY588" fmla="*/ 865871 h 1212943"/>
                <a:gd name="connsiteX589" fmla="*/ 1260659 w 1302012"/>
                <a:gd name="connsiteY589" fmla="*/ 836453 h 1212943"/>
                <a:gd name="connsiteX590" fmla="*/ 1272181 w 1302012"/>
                <a:gd name="connsiteY590" fmla="*/ 840356 h 1212943"/>
                <a:gd name="connsiteX591" fmla="*/ 1262390 w 1302012"/>
                <a:gd name="connsiteY591" fmla="*/ 869306 h 1212943"/>
                <a:gd name="connsiteX592" fmla="*/ 1254846 w 1302012"/>
                <a:gd name="connsiteY592" fmla="*/ 881399 h 1212943"/>
                <a:gd name="connsiteX593" fmla="*/ 1243127 w 1302012"/>
                <a:gd name="connsiteY593" fmla="*/ 887212 h 1212943"/>
                <a:gd name="connsiteX594" fmla="*/ 1228983 w 1302012"/>
                <a:gd name="connsiteY594" fmla="*/ 885901 h 1212943"/>
                <a:gd name="connsiteX595" fmla="*/ 1228983 w 1302012"/>
                <a:gd name="connsiteY595" fmla="*/ 885901 h 1212943"/>
                <a:gd name="connsiteX596" fmla="*/ 1216955 w 1302012"/>
                <a:gd name="connsiteY596" fmla="*/ 878338 h 1212943"/>
                <a:gd name="connsiteX597" fmla="*/ 1211189 w 1302012"/>
                <a:gd name="connsiteY597" fmla="*/ 866573 h 1212943"/>
                <a:gd name="connsiteX598" fmla="*/ 1212528 w 1302012"/>
                <a:gd name="connsiteY598" fmla="*/ 852449 h 1212943"/>
                <a:gd name="connsiteX599" fmla="*/ 1222328 w 1302012"/>
                <a:gd name="connsiteY599" fmla="*/ 823490 h 1212943"/>
                <a:gd name="connsiteX600" fmla="*/ 1233832 w 1302012"/>
                <a:gd name="connsiteY600" fmla="*/ 827383 h 1212943"/>
                <a:gd name="connsiteX601" fmla="*/ 1273969 w 1302012"/>
                <a:gd name="connsiteY601" fmla="*/ 835068 h 1212943"/>
                <a:gd name="connsiteX602" fmla="*/ 1269879 w 1302012"/>
                <a:gd name="connsiteY602" fmla="*/ 847170 h 1212943"/>
                <a:gd name="connsiteX603" fmla="*/ 1183511 w 1302012"/>
                <a:gd name="connsiteY603" fmla="*/ 817967 h 1212943"/>
                <a:gd name="connsiteX604" fmla="*/ 1187611 w 1302012"/>
                <a:gd name="connsiteY604" fmla="*/ 805865 h 1212943"/>
                <a:gd name="connsiteX605" fmla="*/ 1273969 w 1302012"/>
                <a:gd name="connsiteY605" fmla="*/ 835068 h 1212943"/>
                <a:gd name="connsiteX606" fmla="*/ 1217058 w 1302012"/>
                <a:gd name="connsiteY606" fmla="*/ 847881 h 1212943"/>
                <a:gd name="connsiteX607" fmla="*/ 1215701 w 1302012"/>
                <a:gd name="connsiteY607" fmla="*/ 860854 h 1212943"/>
                <a:gd name="connsiteX608" fmla="*/ 1166335 w 1302012"/>
                <a:gd name="connsiteY608" fmla="*/ 868754 h 1212943"/>
                <a:gd name="connsiteX609" fmla="*/ 1171193 w 1302012"/>
                <a:gd name="connsiteY609" fmla="*/ 854396 h 1212943"/>
                <a:gd name="connsiteX610" fmla="*/ 1217058 w 1302012"/>
                <a:gd name="connsiteY610" fmla="*/ 847881 h 1212943"/>
                <a:gd name="connsiteX611" fmla="*/ 1146051 w 1302012"/>
                <a:gd name="connsiteY611" fmla="*/ 905810 h 1212943"/>
                <a:gd name="connsiteX612" fmla="*/ 1152856 w 1302012"/>
                <a:gd name="connsiteY612" fmla="*/ 895298 h 1212943"/>
                <a:gd name="connsiteX613" fmla="*/ 1161196 w 1302012"/>
                <a:gd name="connsiteY613" fmla="*/ 887202 h 1212943"/>
                <a:gd name="connsiteX614" fmla="*/ 1171118 w 1302012"/>
                <a:gd name="connsiteY614" fmla="*/ 881568 h 1212943"/>
                <a:gd name="connsiteX615" fmla="*/ 1171118 w 1302012"/>
                <a:gd name="connsiteY615" fmla="*/ 881568 h 1212943"/>
                <a:gd name="connsiteX616" fmla="*/ 1176201 w 1302012"/>
                <a:gd name="connsiteY616" fmla="*/ 893108 h 1212943"/>
                <a:gd name="connsiteX617" fmla="*/ 1176201 w 1302012"/>
                <a:gd name="connsiteY617" fmla="*/ 893108 h 1212943"/>
                <a:gd name="connsiteX618" fmla="*/ 1164959 w 1302012"/>
                <a:gd name="connsiteY618" fmla="*/ 900222 h 1212943"/>
                <a:gd name="connsiteX619" fmla="*/ 1156768 w 1302012"/>
                <a:gd name="connsiteY619" fmla="*/ 911304 h 1212943"/>
                <a:gd name="connsiteX620" fmla="*/ 1153034 w 1302012"/>
                <a:gd name="connsiteY620" fmla="*/ 926607 h 1212943"/>
                <a:gd name="connsiteX621" fmla="*/ 1159783 w 1302012"/>
                <a:gd name="connsiteY621" fmla="*/ 936192 h 1212943"/>
                <a:gd name="connsiteX622" fmla="*/ 1159848 w 1302012"/>
                <a:gd name="connsiteY622" fmla="*/ 936220 h 1212943"/>
                <a:gd name="connsiteX623" fmla="*/ 1167683 w 1302012"/>
                <a:gd name="connsiteY623" fmla="*/ 937474 h 1212943"/>
                <a:gd name="connsiteX624" fmla="*/ 1174272 w 1302012"/>
                <a:gd name="connsiteY624" fmla="*/ 933664 h 1212943"/>
                <a:gd name="connsiteX625" fmla="*/ 1181087 w 1302012"/>
                <a:gd name="connsiteY625" fmla="*/ 925793 h 1212943"/>
                <a:gd name="connsiteX626" fmla="*/ 1181330 w 1302012"/>
                <a:gd name="connsiteY626" fmla="*/ 925456 h 1212943"/>
                <a:gd name="connsiteX627" fmla="*/ 1181583 w 1302012"/>
                <a:gd name="connsiteY627" fmla="*/ 925110 h 1212943"/>
                <a:gd name="connsiteX628" fmla="*/ 1182154 w 1302012"/>
                <a:gd name="connsiteY628" fmla="*/ 924370 h 1212943"/>
                <a:gd name="connsiteX629" fmla="*/ 1192094 w 1302012"/>
                <a:gd name="connsiteY629" fmla="*/ 912745 h 1212943"/>
                <a:gd name="connsiteX630" fmla="*/ 1202980 w 1302012"/>
                <a:gd name="connsiteY630" fmla="*/ 907288 h 1212943"/>
                <a:gd name="connsiteX631" fmla="*/ 1218078 w 1302012"/>
                <a:gd name="connsiteY631" fmla="*/ 910461 h 1212943"/>
                <a:gd name="connsiteX632" fmla="*/ 1218135 w 1302012"/>
                <a:gd name="connsiteY632" fmla="*/ 910490 h 1212943"/>
                <a:gd name="connsiteX633" fmla="*/ 1229264 w 1302012"/>
                <a:gd name="connsiteY633" fmla="*/ 920439 h 1212943"/>
                <a:gd name="connsiteX634" fmla="*/ 1232334 w 1302012"/>
                <a:gd name="connsiteY634" fmla="*/ 934423 h 1212943"/>
                <a:gd name="connsiteX635" fmla="*/ 1227168 w 1302012"/>
                <a:gd name="connsiteY635" fmla="*/ 951420 h 1212943"/>
                <a:gd name="connsiteX636" fmla="*/ 1221841 w 1302012"/>
                <a:gd name="connsiteY636" fmla="*/ 959479 h 1212943"/>
                <a:gd name="connsiteX637" fmla="*/ 1214765 w 1302012"/>
                <a:gd name="connsiteY637" fmla="*/ 966349 h 1212943"/>
                <a:gd name="connsiteX638" fmla="*/ 1205920 w 1302012"/>
                <a:gd name="connsiteY638" fmla="*/ 971984 h 1212943"/>
                <a:gd name="connsiteX639" fmla="*/ 1205920 w 1302012"/>
                <a:gd name="connsiteY639" fmla="*/ 971984 h 1212943"/>
                <a:gd name="connsiteX640" fmla="*/ 1200210 w 1302012"/>
                <a:gd name="connsiteY640" fmla="*/ 960892 h 1212943"/>
                <a:gd name="connsiteX641" fmla="*/ 1200210 w 1302012"/>
                <a:gd name="connsiteY641" fmla="*/ 960892 h 1212943"/>
                <a:gd name="connsiteX642" fmla="*/ 1210038 w 1302012"/>
                <a:gd name="connsiteY642" fmla="*/ 954275 h 1212943"/>
                <a:gd name="connsiteX643" fmla="*/ 1216450 w 1302012"/>
                <a:gd name="connsiteY643" fmla="*/ 945935 h 1212943"/>
                <a:gd name="connsiteX644" fmla="*/ 1219754 w 1302012"/>
                <a:gd name="connsiteY644" fmla="*/ 931315 h 1212943"/>
                <a:gd name="connsiteX645" fmla="*/ 1212696 w 1302012"/>
                <a:gd name="connsiteY645" fmla="*/ 921918 h 1212943"/>
                <a:gd name="connsiteX646" fmla="*/ 1212631 w 1302012"/>
                <a:gd name="connsiteY646" fmla="*/ 921890 h 1212943"/>
                <a:gd name="connsiteX647" fmla="*/ 1204862 w 1302012"/>
                <a:gd name="connsiteY647" fmla="*/ 920888 h 1212943"/>
                <a:gd name="connsiteX648" fmla="*/ 1198291 w 1302012"/>
                <a:gd name="connsiteY648" fmla="*/ 924988 h 1212943"/>
                <a:gd name="connsiteX649" fmla="*/ 1190877 w 1302012"/>
                <a:gd name="connsiteY649" fmla="*/ 933608 h 1212943"/>
                <a:gd name="connsiteX650" fmla="*/ 1190578 w 1302012"/>
                <a:gd name="connsiteY650" fmla="*/ 933992 h 1212943"/>
                <a:gd name="connsiteX651" fmla="*/ 1190269 w 1302012"/>
                <a:gd name="connsiteY651" fmla="*/ 934357 h 1212943"/>
                <a:gd name="connsiteX652" fmla="*/ 1189848 w 1302012"/>
                <a:gd name="connsiteY652" fmla="*/ 934909 h 1212943"/>
                <a:gd name="connsiteX653" fmla="*/ 1189445 w 1302012"/>
                <a:gd name="connsiteY653" fmla="*/ 935471 h 1212943"/>
                <a:gd name="connsiteX654" fmla="*/ 1179570 w 1302012"/>
                <a:gd name="connsiteY654" fmla="*/ 945935 h 1212943"/>
                <a:gd name="connsiteX655" fmla="*/ 1168675 w 1302012"/>
                <a:gd name="connsiteY655" fmla="*/ 950774 h 1212943"/>
                <a:gd name="connsiteX656" fmla="*/ 1154400 w 1302012"/>
                <a:gd name="connsiteY656" fmla="*/ 947648 h 1212943"/>
                <a:gd name="connsiteX657" fmla="*/ 1154288 w 1302012"/>
                <a:gd name="connsiteY657" fmla="*/ 947592 h 1212943"/>
                <a:gd name="connsiteX658" fmla="*/ 1143402 w 1302012"/>
                <a:gd name="connsiteY658" fmla="*/ 937596 h 1212943"/>
                <a:gd name="connsiteX659" fmla="*/ 1140575 w 1302012"/>
                <a:gd name="connsiteY659" fmla="*/ 923303 h 1212943"/>
                <a:gd name="connsiteX660" fmla="*/ 1146051 w 1302012"/>
                <a:gd name="connsiteY660" fmla="*/ 905810 h 1212943"/>
                <a:gd name="connsiteX661" fmla="*/ 1114844 w 1302012"/>
                <a:gd name="connsiteY661" fmla="*/ 960583 h 1212943"/>
                <a:gd name="connsiteX662" fmla="*/ 1121733 w 1302012"/>
                <a:gd name="connsiteY662" fmla="*/ 949820 h 1212943"/>
                <a:gd name="connsiteX663" fmla="*/ 1198441 w 1302012"/>
                <a:gd name="connsiteY663" fmla="*/ 998968 h 1212943"/>
                <a:gd name="connsiteX664" fmla="*/ 1191542 w 1302012"/>
                <a:gd name="connsiteY664" fmla="*/ 1009732 h 1212943"/>
                <a:gd name="connsiteX665" fmla="*/ 1114844 w 1302012"/>
                <a:gd name="connsiteY665" fmla="*/ 960583 h 1212943"/>
                <a:gd name="connsiteX666" fmla="*/ 1156572 w 1302012"/>
                <a:gd name="connsiteY666" fmla="*/ 1045168 h 1212943"/>
                <a:gd name="connsiteX667" fmla="*/ 1148691 w 1302012"/>
                <a:gd name="connsiteY667" fmla="*/ 1055212 h 1212943"/>
                <a:gd name="connsiteX668" fmla="*/ 1082915 w 1302012"/>
                <a:gd name="connsiteY668" fmla="*/ 1003545 h 1212943"/>
                <a:gd name="connsiteX669" fmla="*/ 1090797 w 1302012"/>
                <a:gd name="connsiteY669" fmla="*/ 993511 h 1212943"/>
                <a:gd name="connsiteX670" fmla="*/ 1156572 w 1302012"/>
                <a:gd name="connsiteY670" fmla="*/ 1045168 h 1212943"/>
                <a:gd name="connsiteX671" fmla="*/ 1178353 w 1302012"/>
                <a:gd name="connsiteY671" fmla="*/ 1029528 h 1212943"/>
                <a:gd name="connsiteX672" fmla="*/ 1138656 w 1302012"/>
                <a:gd name="connsiteY672" fmla="*/ 1080053 h 1212943"/>
                <a:gd name="connsiteX673" fmla="*/ 1129090 w 1302012"/>
                <a:gd name="connsiteY673" fmla="*/ 1072537 h 1212943"/>
                <a:gd name="connsiteX674" fmla="*/ 1168787 w 1302012"/>
                <a:gd name="connsiteY674" fmla="*/ 1022012 h 1212943"/>
                <a:gd name="connsiteX675" fmla="*/ 1178353 w 1302012"/>
                <a:gd name="connsiteY675" fmla="*/ 1029528 h 1212943"/>
                <a:gd name="connsiteX676" fmla="*/ 1121049 w 1302012"/>
                <a:gd name="connsiteY676" fmla="*/ 1098707 h 1212943"/>
                <a:gd name="connsiteX677" fmla="*/ 1111792 w 1302012"/>
                <a:gd name="connsiteY677" fmla="*/ 1107533 h 1212943"/>
                <a:gd name="connsiteX678" fmla="*/ 1048909 w 1302012"/>
                <a:gd name="connsiteY678" fmla="*/ 1041612 h 1212943"/>
                <a:gd name="connsiteX679" fmla="*/ 1058167 w 1302012"/>
                <a:gd name="connsiteY679" fmla="*/ 1032785 h 1212943"/>
                <a:gd name="connsiteX680" fmla="*/ 1121049 w 1302012"/>
                <a:gd name="connsiteY680" fmla="*/ 1098707 h 1212943"/>
                <a:gd name="connsiteX681" fmla="*/ 1062061 w 1302012"/>
                <a:gd name="connsiteY681" fmla="*/ 1045852 h 1212943"/>
                <a:gd name="connsiteX682" fmla="*/ 1024208 w 1302012"/>
                <a:gd name="connsiteY682" fmla="*/ 1081953 h 1212943"/>
                <a:gd name="connsiteX683" fmla="*/ 1015830 w 1302012"/>
                <a:gd name="connsiteY683" fmla="*/ 1073164 h 1212943"/>
                <a:gd name="connsiteX684" fmla="*/ 1053674 w 1302012"/>
                <a:gd name="connsiteY684" fmla="*/ 1037063 h 1212943"/>
                <a:gd name="connsiteX685" fmla="*/ 1062061 w 1302012"/>
                <a:gd name="connsiteY685" fmla="*/ 1045852 h 1212943"/>
                <a:gd name="connsiteX686" fmla="*/ 1089093 w 1302012"/>
                <a:gd name="connsiteY686" fmla="*/ 1074193 h 1212943"/>
                <a:gd name="connsiteX687" fmla="*/ 1056238 w 1302012"/>
                <a:gd name="connsiteY687" fmla="*/ 1105521 h 1212943"/>
                <a:gd name="connsiteX688" fmla="*/ 1047852 w 1302012"/>
                <a:gd name="connsiteY688" fmla="*/ 1096732 h 1212943"/>
                <a:gd name="connsiteX689" fmla="*/ 1080706 w 1302012"/>
                <a:gd name="connsiteY689" fmla="*/ 1065395 h 1212943"/>
                <a:gd name="connsiteX690" fmla="*/ 1089093 w 1302012"/>
                <a:gd name="connsiteY690" fmla="*/ 1074193 h 1212943"/>
                <a:gd name="connsiteX691" fmla="*/ 1116556 w 1302012"/>
                <a:gd name="connsiteY691" fmla="*/ 1102984 h 1212943"/>
                <a:gd name="connsiteX692" fmla="*/ 1078713 w 1302012"/>
                <a:gd name="connsiteY692" fmla="*/ 1139085 h 1212943"/>
                <a:gd name="connsiteX693" fmla="*/ 1070307 w 1302012"/>
                <a:gd name="connsiteY693" fmla="*/ 1130287 h 1212943"/>
                <a:gd name="connsiteX694" fmla="*/ 1108160 w 1302012"/>
                <a:gd name="connsiteY694" fmla="*/ 1094186 h 1212943"/>
                <a:gd name="connsiteX695" fmla="*/ 1116556 w 1302012"/>
                <a:gd name="connsiteY695" fmla="*/ 1102984 h 1212943"/>
                <a:gd name="connsiteX696" fmla="*/ 1037733 w 1302012"/>
                <a:gd name="connsiteY696" fmla="*/ 1162391 h 1212943"/>
                <a:gd name="connsiteX697" fmla="*/ 1027334 w 1302012"/>
                <a:gd name="connsiteY697" fmla="*/ 1169795 h 1212943"/>
                <a:gd name="connsiteX698" fmla="*/ 978847 w 1302012"/>
                <a:gd name="connsiteY698" fmla="*/ 1101646 h 1212943"/>
                <a:gd name="connsiteX699" fmla="*/ 989247 w 1302012"/>
                <a:gd name="connsiteY699" fmla="*/ 1094242 h 1212943"/>
                <a:gd name="connsiteX700" fmla="*/ 1037733 w 1302012"/>
                <a:gd name="connsiteY700" fmla="*/ 1162391 h 1212943"/>
                <a:gd name="connsiteX701" fmla="*/ 1063044 w 1302012"/>
                <a:gd name="connsiteY701" fmla="*/ 1153546 h 1212943"/>
                <a:gd name="connsiteX702" fmla="*/ 1010691 w 1302012"/>
                <a:gd name="connsiteY702" fmla="*/ 1190789 h 1212943"/>
                <a:gd name="connsiteX703" fmla="*/ 1003633 w 1302012"/>
                <a:gd name="connsiteY703" fmla="*/ 1180877 h 1212943"/>
                <a:gd name="connsiteX704" fmla="*/ 1055995 w 1302012"/>
                <a:gd name="connsiteY704" fmla="*/ 1143625 h 1212943"/>
                <a:gd name="connsiteX705" fmla="*/ 1063044 w 1302012"/>
                <a:gd name="connsiteY705" fmla="*/ 1153546 h 1212943"/>
                <a:gd name="connsiteX706" fmla="*/ 936398 w 1302012"/>
                <a:gd name="connsiteY706" fmla="*/ 1129969 h 1212943"/>
                <a:gd name="connsiteX707" fmla="*/ 947163 w 1302012"/>
                <a:gd name="connsiteY707" fmla="*/ 1123070 h 1212943"/>
                <a:gd name="connsiteX708" fmla="*/ 996342 w 1302012"/>
                <a:gd name="connsiteY708" fmla="*/ 1199756 h 1212943"/>
                <a:gd name="connsiteX709" fmla="*/ 985587 w 1302012"/>
                <a:gd name="connsiteY709" fmla="*/ 1206654 h 1212943"/>
                <a:gd name="connsiteX710" fmla="*/ 936398 w 1302012"/>
                <a:gd name="connsiteY710" fmla="*/ 1129969 h 1212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</a:cxnLst>
              <a:rect l="l" t="t" r="r" b="b"/>
              <a:pathLst>
                <a:path w="1302012" h="1212943">
                  <a:moveTo>
                    <a:pt x="307815" y="1192754"/>
                  </a:moveTo>
                  <a:lnTo>
                    <a:pt x="297079" y="1185866"/>
                  </a:lnTo>
                  <a:lnTo>
                    <a:pt x="342233" y="1115470"/>
                  </a:lnTo>
                  <a:lnTo>
                    <a:pt x="352979" y="1122359"/>
                  </a:lnTo>
                  <a:lnTo>
                    <a:pt x="307815" y="1192754"/>
                  </a:lnTo>
                  <a:close/>
                  <a:moveTo>
                    <a:pt x="325469" y="1212944"/>
                  </a:moveTo>
                  <a:lnTo>
                    <a:pt x="271385" y="1178256"/>
                  </a:lnTo>
                  <a:lnTo>
                    <a:pt x="277956" y="1168016"/>
                  </a:lnTo>
                  <a:lnTo>
                    <a:pt x="332040" y="1202704"/>
                  </a:lnTo>
                  <a:lnTo>
                    <a:pt x="325469" y="1212944"/>
                  </a:lnTo>
                  <a:close/>
                  <a:moveTo>
                    <a:pt x="290227" y="1075167"/>
                  </a:moveTo>
                  <a:cubicBezTo>
                    <a:pt x="295020" y="1079322"/>
                    <a:pt x="298342" y="1084040"/>
                    <a:pt x="300186" y="1089319"/>
                  </a:cubicBezTo>
                  <a:cubicBezTo>
                    <a:pt x="302021" y="1094579"/>
                    <a:pt x="302283" y="1099989"/>
                    <a:pt x="300973" y="1105586"/>
                  </a:cubicBezTo>
                  <a:cubicBezTo>
                    <a:pt x="299653" y="1111155"/>
                    <a:pt x="296807" y="1116462"/>
                    <a:pt x="292436" y="1121507"/>
                  </a:cubicBezTo>
                  <a:lnTo>
                    <a:pt x="275531" y="1141013"/>
                  </a:lnTo>
                  <a:cubicBezTo>
                    <a:pt x="271151" y="1146077"/>
                    <a:pt x="266293" y="1149652"/>
                    <a:pt x="260967" y="1151740"/>
                  </a:cubicBezTo>
                  <a:cubicBezTo>
                    <a:pt x="255631" y="1153827"/>
                    <a:pt x="250230" y="1154351"/>
                    <a:pt x="244755" y="1153284"/>
                  </a:cubicBezTo>
                  <a:cubicBezTo>
                    <a:pt x="239270" y="1152208"/>
                    <a:pt x="234121" y="1149596"/>
                    <a:pt x="229329" y="1145431"/>
                  </a:cubicBezTo>
                  <a:cubicBezTo>
                    <a:pt x="224546" y="1141294"/>
                    <a:pt x="221223" y="1136577"/>
                    <a:pt x="219379" y="1131298"/>
                  </a:cubicBezTo>
                  <a:cubicBezTo>
                    <a:pt x="217544" y="1126028"/>
                    <a:pt x="217282" y="1120590"/>
                    <a:pt x="218602" y="1115030"/>
                  </a:cubicBezTo>
                  <a:cubicBezTo>
                    <a:pt x="219912" y="1109461"/>
                    <a:pt x="222767" y="1104145"/>
                    <a:pt x="227148" y="1099090"/>
                  </a:cubicBezTo>
                  <a:lnTo>
                    <a:pt x="244053" y="1079585"/>
                  </a:lnTo>
                  <a:cubicBezTo>
                    <a:pt x="248424" y="1074540"/>
                    <a:pt x="253273" y="1070964"/>
                    <a:pt x="258599" y="1068867"/>
                  </a:cubicBezTo>
                  <a:cubicBezTo>
                    <a:pt x="263934" y="1066762"/>
                    <a:pt x="269344" y="1066265"/>
                    <a:pt x="274811" y="1067333"/>
                  </a:cubicBezTo>
                  <a:cubicBezTo>
                    <a:pt x="280296" y="1068409"/>
                    <a:pt x="285444" y="1071020"/>
                    <a:pt x="290227" y="1075167"/>
                  </a:cubicBezTo>
                  <a:close/>
                  <a:moveTo>
                    <a:pt x="281971" y="1084686"/>
                  </a:moveTo>
                  <a:cubicBezTo>
                    <a:pt x="279145" y="1082233"/>
                    <a:pt x="276102" y="1080698"/>
                    <a:pt x="272817" y="1080109"/>
                  </a:cubicBezTo>
                  <a:cubicBezTo>
                    <a:pt x="269541" y="1079510"/>
                    <a:pt x="266311" y="1079884"/>
                    <a:pt x="263101" y="1081204"/>
                  </a:cubicBezTo>
                  <a:cubicBezTo>
                    <a:pt x="259862" y="1082524"/>
                    <a:pt x="256923" y="1084742"/>
                    <a:pt x="254237" y="1087840"/>
                  </a:cubicBezTo>
                  <a:lnTo>
                    <a:pt x="236752" y="1108010"/>
                  </a:lnTo>
                  <a:cubicBezTo>
                    <a:pt x="234084" y="1111099"/>
                    <a:pt x="232296" y="1114328"/>
                    <a:pt x="231463" y="1117717"/>
                  </a:cubicBezTo>
                  <a:cubicBezTo>
                    <a:pt x="230592" y="1121095"/>
                    <a:pt x="230686" y="1124343"/>
                    <a:pt x="231744" y="1127498"/>
                  </a:cubicBezTo>
                  <a:cubicBezTo>
                    <a:pt x="232811" y="1130652"/>
                    <a:pt x="234749" y="1133469"/>
                    <a:pt x="237575" y="1135912"/>
                  </a:cubicBezTo>
                  <a:cubicBezTo>
                    <a:pt x="240421" y="1138383"/>
                    <a:pt x="243482" y="1139899"/>
                    <a:pt x="246758" y="1140498"/>
                  </a:cubicBezTo>
                  <a:cubicBezTo>
                    <a:pt x="250024" y="1141097"/>
                    <a:pt x="253263" y="1140732"/>
                    <a:pt x="256483" y="1139394"/>
                  </a:cubicBezTo>
                  <a:cubicBezTo>
                    <a:pt x="259712" y="1138084"/>
                    <a:pt x="262661" y="1135856"/>
                    <a:pt x="265338" y="1132777"/>
                  </a:cubicBezTo>
                  <a:lnTo>
                    <a:pt x="282814" y="1112606"/>
                  </a:lnTo>
                  <a:cubicBezTo>
                    <a:pt x="285500" y="1109499"/>
                    <a:pt x="287269" y="1106279"/>
                    <a:pt x="288121" y="1102891"/>
                  </a:cubicBezTo>
                  <a:cubicBezTo>
                    <a:pt x="288973" y="1099521"/>
                    <a:pt x="288879" y="1096273"/>
                    <a:pt x="287822" y="1093119"/>
                  </a:cubicBezTo>
                  <a:cubicBezTo>
                    <a:pt x="286773" y="1089946"/>
                    <a:pt x="284817" y="1087147"/>
                    <a:pt x="281971" y="1084686"/>
                  </a:cubicBezTo>
                  <a:close/>
                  <a:moveTo>
                    <a:pt x="234795" y="1021245"/>
                  </a:moveTo>
                  <a:cubicBezTo>
                    <a:pt x="237669" y="1024558"/>
                    <a:pt x="240074" y="1027993"/>
                    <a:pt x="242003" y="1031494"/>
                  </a:cubicBezTo>
                  <a:cubicBezTo>
                    <a:pt x="243940" y="1035013"/>
                    <a:pt x="245401" y="1038588"/>
                    <a:pt x="246374" y="1042267"/>
                  </a:cubicBezTo>
                  <a:cubicBezTo>
                    <a:pt x="247319" y="1045945"/>
                    <a:pt x="247844" y="1049708"/>
                    <a:pt x="247881" y="1053574"/>
                  </a:cubicBezTo>
                  <a:lnTo>
                    <a:pt x="247881" y="1053574"/>
                  </a:lnTo>
                  <a:lnTo>
                    <a:pt x="235291" y="1053957"/>
                  </a:lnTo>
                  <a:lnTo>
                    <a:pt x="235291" y="1053957"/>
                  </a:lnTo>
                  <a:cubicBezTo>
                    <a:pt x="235282" y="1049380"/>
                    <a:pt x="234496" y="1045009"/>
                    <a:pt x="232895" y="1040872"/>
                  </a:cubicBezTo>
                  <a:cubicBezTo>
                    <a:pt x="231295" y="1036745"/>
                    <a:pt x="228898" y="1032823"/>
                    <a:pt x="225697" y="1029126"/>
                  </a:cubicBezTo>
                  <a:cubicBezTo>
                    <a:pt x="221391" y="1024146"/>
                    <a:pt x="217123" y="1021085"/>
                    <a:pt x="212901" y="1019934"/>
                  </a:cubicBezTo>
                  <a:cubicBezTo>
                    <a:pt x="208680" y="1018783"/>
                    <a:pt x="204870" y="1019672"/>
                    <a:pt x="201482" y="1022602"/>
                  </a:cubicBezTo>
                  <a:lnTo>
                    <a:pt x="201435" y="1022649"/>
                  </a:lnTo>
                  <a:cubicBezTo>
                    <a:pt x="199048" y="1024717"/>
                    <a:pt x="197671" y="1026982"/>
                    <a:pt x="197340" y="1029444"/>
                  </a:cubicBezTo>
                  <a:cubicBezTo>
                    <a:pt x="197027" y="1031924"/>
                    <a:pt x="197378" y="1034414"/>
                    <a:pt x="198404" y="1036979"/>
                  </a:cubicBezTo>
                  <a:cubicBezTo>
                    <a:pt x="199432" y="1039534"/>
                    <a:pt x="201014" y="1042632"/>
                    <a:pt x="203148" y="1046245"/>
                  </a:cubicBezTo>
                  <a:cubicBezTo>
                    <a:pt x="203195" y="1046366"/>
                    <a:pt x="203279" y="1046497"/>
                    <a:pt x="203363" y="1046591"/>
                  </a:cubicBezTo>
                  <a:cubicBezTo>
                    <a:pt x="203466" y="1046703"/>
                    <a:pt x="203541" y="1046834"/>
                    <a:pt x="203597" y="1046956"/>
                  </a:cubicBezTo>
                  <a:lnTo>
                    <a:pt x="204065" y="1047770"/>
                  </a:lnTo>
                  <a:cubicBezTo>
                    <a:pt x="207276" y="1053068"/>
                    <a:pt x="209635" y="1057589"/>
                    <a:pt x="211123" y="1061333"/>
                  </a:cubicBezTo>
                  <a:cubicBezTo>
                    <a:pt x="212621" y="1065095"/>
                    <a:pt x="212958" y="1069139"/>
                    <a:pt x="212097" y="1073473"/>
                  </a:cubicBezTo>
                  <a:cubicBezTo>
                    <a:pt x="211235" y="1077806"/>
                    <a:pt x="208371" y="1082074"/>
                    <a:pt x="203504" y="1086286"/>
                  </a:cubicBezTo>
                  <a:lnTo>
                    <a:pt x="203457" y="1086324"/>
                  </a:lnTo>
                  <a:cubicBezTo>
                    <a:pt x="199198" y="1090011"/>
                    <a:pt x="194739" y="1092202"/>
                    <a:pt x="190063" y="1092913"/>
                  </a:cubicBezTo>
                  <a:cubicBezTo>
                    <a:pt x="185406" y="1093615"/>
                    <a:pt x="180672" y="1092819"/>
                    <a:pt x="175940" y="1090526"/>
                  </a:cubicBezTo>
                  <a:cubicBezTo>
                    <a:pt x="171180" y="1088224"/>
                    <a:pt x="166582" y="1084517"/>
                    <a:pt x="162118" y="1079360"/>
                  </a:cubicBezTo>
                  <a:cubicBezTo>
                    <a:pt x="159992" y="1076908"/>
                    <a:pt x="158168" y="1074240"/>
                    <a:pt x="156645" y="1071404"/>
                  </a:cubicBezTo>
                  <a:cubicBezTo>
                    <a:pt x="155108" y="1068549"/>
                    <a:pt x="153886" y="1065507"/>
                    <a:pt x="152924" y="1062269"/>
                  </a:cubicBezTo>
                  <a:cubicBezTo>
                    <a:pt x="151973" y="1059049"/>
                    <a:pt x="151341" y="1055614"/>
                    <a:pt x="151015" y="1051964"/>
                  </a:cubicBezTo>
                  <a:lnTo>
                    <a:pt x="151015" y="1051964"/>
                  </a:lnTo>
                  <a:lnTo>
                    <a:pt x="163436" y="1050822"/>
                  </a:lnTo>
                  <a:lnTo>
                    <a:pt x="163436" y="1050822"/>
                  </a:lnTo>
                  <a:cubicBezTo>
                    <a:pt x="163779" y="1055109"/>
                    <a:pt x="164594" y="1058955"/>
                    <a:pt x="165888" y="1062409"/>
                  </a:cubicBezTo>
                  <a:cubicBezTo>
                    <a:pt x="167188" y="1065844"/>
                    <a:pt x="168956" y="1068858"/>
                    <a:pt x="171223" y="1071479"/>
                  </a:cubicBezTo>
                  <a:cubicBezTo>
                    <a:pt x="175294" y="1076187"/>
                    <a:pt x="179408" y="1079042"/>
                    <a:pt x="183536" y="1080015"/>
                  </a:cubicBezTo>
                  <a:cubicBezTo>
                    <a:pt x="187663" y="1080998"/>
                    <a:pt x="191451" y="1079978"/>
                    <a:pt x="194895" y="1077001"/>
                  </a:cubicBezTo>
                  <a:lnTo>
                    <a:pt x="194943" y="1076954"/>
                  </a:lnTo>
                  <a:cubicBezTo>
                    <a:pt x="197304" y="1074914"/>
                    <a:pt x="198590" y="1072640"/>
                    <a:pt x="198786" y="1070122"/>
                  </a:cubicBezTo>
                  <a:cubicBezTo>
                    <a:pt x="198983" y="1067604"/>
                    <a:pt x="198531" y="1065058"/>
                    <a:pt x="197444" y="1062493"/>
                  </a:cubicBezTo>
                  <a:cubicBezTo>
                    <a:pt x="196355" y="1059929"/>
                    <a:pt x="194627" y="1056559"/>
                    <a:pt x="192230" y="1052385"/>
                  </a:cubicBezTo>
                  <a:cubicBezTo>
                    <a:pt x="192149" y="1052226"/>
                    <a:pt x="192067" y="1052104"/>
                    <a:pt x="191985" y="1051973"/>
                  </a:cubicBezTo>
                  <a:cubicBezTo>
                    <a:pt x="191903" y="1051851"/>
                    <a:pt x="191840" y="1051711"/>
                    <a:pt x="191760" y="1051552"/>
                  </a:cubicBezTo>
                  <a:cubicBezTo>
                    <a:pt x="191667" y="1051383"/>
                    <a:pt x="191544" y="1051168"/>
                    <a:pt x="191409" y="1050953"/>
                  </a:cubicBezTo>
                  <a:cubicBezTo>
                    <a:pt x="191274" y="1050728"/>
                    <a:pt x="191150" y="1050550"/>
                    <a:pt x="191042" y="1050363"/>
                  </a:cubicBezTo>
                  <a:cubicBezTo>
                    <a:pt x="188288" y="1045449"/>
                    <a:pt x="186298" y="1041097"/>
                    <a:pt x="185043" y="1037287"/>
                  </a:cubicBezTo>
                  <a:cubicBezTo>
                    <a:pt x="183786" y="1033487"/>
                    <a:pt x="183649" y="1029509"/>
                    <a:pt x="184629" y="1025382"/>
                  </a:cubicBezTo>
                  <a:cubicBezTo>
                    <a:pt x="185611" y="1021254"/>
                    <a:pt x="188355" y="1017239"/>
                    <a:pt x="192882" y="1013317"/>
                  </a:cubicBezTo>
                  <a:lnTo>
                    <a:pt x="192979" y="1013233"/>
                  </a:lnTo>
                  <a:cubicBezTo>
                    <a:pt x="197167" y="1009610"/>
                    <a:pt x="201604" y="1007486"/>
                    <a:pt x="206321" y="1006887"/>
                  </a:cubicBezTo>
                  <a:cubicBezTo>
                    <a:pt x="211048" y="1006297"/>
                    <a:pt x="215803" y="1007214"/>
                    <a:pt x="220633" y="1009620"/>
                  </a:cubicBezTo>
                  <a:cubicBezTo>
                    <a:pt x="225472" y="1012044"/>
                    <a:pt x="230181" y="1015909"/>
                    <a:pt x="234795" y="1021245"/>
                  </a:cubicBezTo>
                  <a:close/>
                  <a:moveTo>
                    <a:pt x="96555" y="989225"/>
                  </a:moveTo>
                  <a:lnTo>
                    <a:pt x="89659" y="978461"/>
                  </a:lnTo>
                  <a:lnTo>
                    <a:pt x="166366" y="929303"/>
                  </a:lnTo>
                  <a:lnTo>
                    <a:pt x="173263" y="940067"/>
                  </a:lnTo>
                  <a:lnTo>
                    <a:pt x="96555" y="989225"/>
                  </a:lnTo>
                  <a:close/>
                  <a:moveTo>
                    <a:pt x="124467" y="1032776"/>
                  </a:moveTo>
                  <a:lnTo>
                    <a:pt x="117569" y="1022012"/>
                  </a:lnTo>
                  <a:lnTo>
                    <a:pt x="194277" y="972864"/>
                  </a:lnTo>
                  <a:lnTo>
                    <a:pt x="201173" y="983627"/>
                  </a:lnTo>
                  <a:lnTo>
                    <a:pt x="124467" y="1032776"/>
                  </a:lnTo>
                  <a:close/>
                  <a:moveTo>
                    <a:pt x="153992" y="1004416"/>
                  </a:moveTo>
                  <a:lnTo>
                    <a:pt x="126716" y="961847"/>
                  </a:lnTo>
                  <a:lnTo>
                    <a:pt x="136962" y="955286"/>
                  </a:lnTo>
                  <a:lnTo>
                    <a:pt x="164239" y="997845"/>
                  </a:lnTo>
                  <a:lnTo>
                    <a:pt x="153992" y="1004416"/>
                  </a:lnTo>
                  <a:close/>
                  <a:moveTo>
                    <a:pt x="114509" y="917060"/>
                  </a:moveTo>
                  <a:lnTo>
                    <a:pt x="51354" y="901476"/>
                  </a:lnTo>
                  <a:lnTo>
                    <a:pt x="44884" y="887155"/>
                  </a:lnTo>
                  <a:lnTo>
                    <a:pt x="132745" y="910883"/>
                  </a:lnTo>
                  <a:lnTo>
                    <a:pt x="114509" y="917060"/>
                  </a:lnTo>
                  <a:close/>
                  <a:moveTo>
                    <a:pt x="72043" y="947246"/>
                  </a:moveTo>
                  <a:lnTo>
                    <a:pt x="66778" y="935602"/>
                  </a:lnTo>
                  <a:lnTo>
                    <a:pt x="149798" y="898088"/>
                  </a:lnTo>
                  <a:lnTo>
                    <a:pt x="155062" y="909731"/>
                  </a:lnTo>
                  <a:lnTo>
                    <a:pt x="72043" y="947246"/>
                  </a:lnTo>
                  <a:close/>
                  <a:moveTo>
                    <a:pt x="100394" y="906802"/>
                  </a:moveTo>
                  <a:lnTo>
                    <a:pt x="87723" y="901457"/>
                  </a:lnTo>
                  <a:lnTo>
                    <a:pt x="126328" y="846150"/>
                  </a:lnTo>
                  <a:lnTo>
                    <a:pt x="132772" y="860414"/>
                  </a:lnTo>
                  <a:lnTo>
                    <a:pt x="100394" y="906802"/>
                  </a:lnTo>
                  <a:close/>
                  <a:moveTo>
                    <a:pt x="34232" y="857896"/>
                  </a:moveTo>
                  <a:lnTo>
                    <a:pt x="30741" y="845598"/>
                  </a:lnTo>
                  <a:lnTo>
                    <a:pt x="118384" y="820729"/>
                  </a:lnTo>
                  <a:lnTo>
                    <a:pt x="121874" y="833027"/>
                  </a:lnTo>
                  <a:lnTo>
                    <a:pt x="34232" y="857896"/>
                  </a:lnTo>
                  <a:close/>
                  <a:moveTo>
                    <a:pt x="108496" y="830379"/>
                  </a:moveTo>
                  <a:lnTo>
                    <a:pt x="94214" y="780060"/>
                  </a:lnTo>
                  <a:lnTo>
                    <a:pt x="105898" y="776747"/>
                  </a:lnTo>
                  <a:lnTo>
                    <a:pt x="120183" y="827056"/>
                  </a:lnTo>
                  <a:lnTo>
                    <a:pt x="108496" y="830379"/>
                  </a:lnTo>
                  <a:close/>
                  <a:moveTo>
                    <a:pt x="70826" y="841068"/>
                  </a:moveTo>
                  <a:lnTo>
                    <a:pt x="58427" y="797394"/>
                  </a:lnTo>
                  <a:lnTo>
                    <a:pt x="70114" y="794072"/>
                  </a:lnTo>
                  <a:lnTo>
                    <a:pt x="82512" y="837754"/>
                  </a:lnTo>
                  <a:lnTo>
                    <a:pt x="70826" y="841068"/>
                  </a:lnTo>
                  <a:close/>
                  <a:moveTo>
                    <a:pt x="32539" y="851934"/>
                  </a:moveTo>
                  <a:lnTo>
                    <a:pt x="18257" y="801616"/>
                  </a:lnTo>
                  <a:lnTo>
                    <a:pt x="29963" y="798293"/>
                  </a:lnTo>
                  <a:lnTo>
                    <a:pt x="44245" y="848612"/>
                  </a:lnTo>
                  <a:lnTo>
                    <a:pt x="32539" y="851934"/>
                  </a:lnTo>
                  <a:close/>
                  <a:moveTo>
                    <a:pt x="10975" y="770532"/>
                  </a:moveTo>
                  <a:lnTo>
                    <a:pt x="9515" y="759047"/>
                  </a:lnTo>
                  <a:lnTo>
                    <a:pt x="73768" y="705996"/>
                  </a:lnTo>
                  <a:lnTo>
                    <a:pt x="75569" y="707278"/>
                  </a:lnTo>
                  <a:lnTo>
                    <a:pt x="4094" y="716357"/>
                  </a:lnTo>
                  <a:lnTo>
                    <a:pt x="2499" y="703805"/>
                  </a:lnTo>
                  <a:lnTo>
                    <a:pt x="92814" y="692330"/>
                  </a:lnTo>
                  <a:lnTo>
                    <a:pt x="94289" y="703955"/>
                  </a:lnTo>
                  <a:lnTo>
                    <a:pt x="31080" y="756735"/>
                  </a:lnTo>
                  <a:lnTo>
                    <a:pt x="29280" y="755453"/>
                  </a:lnTo>
                  <a:lnTo>
                    <a:pt x="99695" y="746514"/>
                  </a:lnTo>
                  <a:lnTo>
                    <a:pt x="101289" y="759066"/>
                  </a:lnTo>
                  <a:lnTo>
                    <a:pt x="10975" y="770532"/>
                  </a:lnTo>
                  <a:close/>
                  <a:moveTo>
                    <a:pt x="8113" y="649406"/>
                  </a:moveTo>
                  <a:lnTo>
                    <a:pt x="8435" y="636648"/>
                  </a:lnTo>
                  <a:lnTo>
                    <a:pt x="92049" y="638764"/>
                  </a:lnTo>
                  <a:lnTo>
                    <a:pt x="91727" y="651521"/>
                  </a:lnTo>
                  <a:lnTo>
                    <a:pt x="8113" y="649406"/>
                  </a:lnTo>
                  <a:close/>
                  <a:moveTo>
                    <a:pt x="0" y="674968"/>
                  </a:moveTo>
                  <a:lnTo>
                    <a:pt x="1624" y="610731"/>
                  </a:lnTo>
                  <a:lnTo>
                    <a:pt x="13788" y="611040"/>
                  </a:lnTo>
                  <a:lnTo>
                    <a:pt x="12166" y="675267"/>
                  </a:lnTo>
                  <a:lnTo>
                    <a:pt x="0" y="674968"/>
                  </a:lnTo>
                  <a:close/>
                  <a:moveTo>
                    <a:pt x="12063" y="528364"/>
                  </a:moveTo>
                  <a:lnTo>
                    <a:pt x="13975" y="517653"/>
                  </a:lnTo>
                  <a:lnTo>
                    <a:pt x="109563" y="500602"/>
                  </a:lnTo>
                  <a:lnTo>
                    <a:pt x="107139" y="514176"/>
                  </a:lnTo>
                  <a:lnTo>
                    <a:pt x="30343" y="526111"/>
                  </a:lnTo>
                  <a:lnTo>
                    <a:pt x="98272" y="563857"/>
                  </a:lnTo>
                  <a:lnTo>
                    <a:pt x="95849" y="577430"/>
                  </a:lnTo>
                  <a:lnTo>
                    <a:pt x="12063" y="528364"/>
                  </a:lnTo>
                  <a:close/>
                  <a:moveTo>
                    <a:pt x="66925" y="556546"/>
                  </a:moveTo>
                  <a:lnTo>
                    <a:pt x="75343" y="509391"/>
                  </a:lnTo>
                  <a:lnTo>
                    <a:pt x="87302" y="511524"/>
                  </a:lnTo>
                  <a:lnTo>
                    <a:pt x="78882" y="558681"/>
                  </a:lnTo>
                  <a:lnTo>
                    <a:pt x="66925" y="556546"/>
                  </a:lnTo>
                  <a:close/>
                  <a:moveTo>
                    <a:pt x="69080" y="466243"/>
                  </a:moveTo>
                  <a:lnTo>
                    <a:pt x="79030" y="436822"/>
                  </a:lnTo>
                  <a:cubicBezTo>
                    <a:pt x="79803" y="434534"/>
                    <a:pt x="79947" y="432304"/>
                    <a:pt x="79436" y="430145"/>
                  </a:cubicBezTo>
                  <a:cubicBezTo>
                    <a:pt x="78923" y="427986"/>
                    <a:pt x="77831" y="426082"/>
                    <a:pt x="76113" y="424418"/>
                  </a:cubicBezTo>
                  <a:cubicBezTo>
                    <a:pt x="74388" y="422775"/>
                    <a:pt x="72224" y="421500"/>
                    <a:pt x="69570" y="420603"/>
                  </a:cubicBezTo>
                  <a:lnTo>
                    <a:pt x="69570" y="420603"/>
                  </a:lnTo>
                  <a:cubicBezTo>
                    <a:pt x="66914" y="419705"/>
                    <a:pt x="64400" y="419397"/>
                    <a:pt x="62053" y="419664"/>
                  </a:cubicBezTo>
                  <a:cubicBezTo>
                    <a:pt x="59678" y="419944"/>
                    <a:pt x="57634" y="420786"/>
                    <a:pt x="55943" y="422178"/>
                  </a:cubicBezTo>
                  <a:cubicBezTo>
                    <a:pt x="54240" y="423543"/>
                    <a:pt x="52994" y="425422"/>
                    <a:pt x="52206" y="427751"/>
                  </a:cubicBezTo>
                  <a:lnTo>
                    <a:pt x="42256" y="457172"/>
                  </a:lnTo>
                  <a:lnTo>
                    <a:pt x="30730" y="453274"/>
                  </a:lnTo>
                  <a:lnTo>
                    <a:pt x="40522" y="424318"/>
                  </a:lnTo>
                  <a:cubicBezTo>
                    <a:pt x="42207" y="419337"/>
                    <a:pt x="44718" y="415312"/>
                    <a:pt x="48066" y="412225"/>
                  </a:cubicBezTo>
                  <a:cubicBezTo>
                    <a:pt x="51386" y="409151"/>
                    <a:pt x="55296" y="407203"/>
                    <a:pt x="59782" y="406418"/>
                  </a:cubicBezTo>
                  <a:cubicBezTo>
                    <a:pt x="64256" y="405605"/>
                    <a:pt x="68982" y="406054"/>
                    <a:pt x="73925" y="407724"/>
                  </a:cubicBezTo>
                  <a:lnTo>
                    <a:pt x="73925" y="407724"/>
                  </a:lnTo>
                  <a:cubicBezTo>
                    <a:pt x="78867" y="409397"/>
                    <a:pt x="82868" y="411922"/>
                    <a:pt x="85950" y="415289"/>
                  </a:cubicBezTo>
                  <a:cubicBezTo>
                    <a:pt x="89008" y="418669"/>
                    <a:pt x="90931" y="422592"/>
                    <a:pt x="91723" y="427057"/>
                  </a:cubicBezTo>
                  <a:cubicBezTo>
                    <a:pt x="92489" y="431536"/>
                    <a:pt x="92050" y="436238"/>
                    <a:pt x="90380" y="441178"/>
                  </a:cubicBezTo>
                  <a:lnTo>
                    <a:pt x="80587" y="470134"/>
                  </a:lnTo>
                  <a:lnTo>
                    <a:pt x="69080" y="466243"/>
                  </a:lnTo>
                  <a:close/>
                  <a:moveTo>
                    <a:pt x="28941" y="458560"/>
                  </a:moveTo>
                  <a:lnTo>
                    <a:pt x="33036" y="446451"/>
                  </a:lnTo>
                  <a:lnTo>
                    <a:pt x="119400" y="475656"/>
                  </a:lnTo>
                  <a:lnTo>
                    <a:pt x="115305" y="487764"/>
                  </a:lnTo>
                  <a:lnTo>
                    <a:pt x="28941" y="458560"/>
                  </a:lnTo>
                  <a:close/>
                  <a:moveTo>
                    <a:pt x="85855" y="445741"/>
                  </a:moveTo>
                  <a:lnTo>
                    <a:pt x="87216" y="432775"/>
                  </a:lnTo>
                  <a:lnTo>
                    <a:pt x="136576" y="424873"/>
                  </a:lnTo>
                  <a:lnTo>
                    <a:pt x="131720" y="439229"/>
                  </a:lnTo>
                  <a:lnTo>
                    <a:pt x="85855" y="445741"/>
                  </a:lnTo>
                  <a:close/>
                  <a:moveTo>
                    <a:pt x="119887" y="371795"/>
                  </a:moveTo>
                  <a:lnTo>
                    <a:pt x="116211" y="372074"/>
                  </a:lnTo>
                  <a:lnTo>
                    <a:pt x="60078" y="376551"/>
                  </a:lnTo>
                  <a:lnTo>
                    <a:pt x="66616" y="363784"/>
                  </a:lnTo>
                  <a:lnTo>
                    <a:pt x="109656" y="361131"/>
                  </a:lnTo>
                  <a:lnTo>
                    <a:pt x="113609" y="360825"/>
                  </a:lnTo>
                  <a:lnTo>
                    <a:pt x="172852" y="356187"/>
                  </a:lnTo>
                  <a:lnTo>
                    <a:pt x="166316" y="368953"/>
                  </a:lnTo>
                  <a:lnTo>
                    <a:pt x="119887" y="371795"/>
                  </a:lnTo>
                  <a:close/>
                  <a:moveTo>
                    <a:pt x="108916" y="366802"/>
                  </a:moveTo>
                  <a:lnTo>
                    <a:pt x="84587" y="328679"/>
                  </a:lnTo>
                  <a:lnTo>
                    <a:pt x="91122" y="315912"/>
                  </a:lnTo>
                  <a:lnTo>
                    <a:pt x="121295" y="365191"/>
                  </a:lnTo>
                  <a:lnTo>
                    <a:pt x="147360" y="405981"/>
                  </a:lnTo>
                  <a:lnTo>
                    <a:pt x="140834" y="418729"/>
                  </a:lnTo>
                  <a:lnTo>
                    <a:pt x="108916" y="366802"/>
                  </a:lnTo>
                  <a:close/>
                  <a:moveTo>
                    <a:pt x="188570" y="334599"/>
                  </a:moveTo>
                  <a:lnTo>
                    <a:pt x="181673" y="345362"/>
                  </a:lnTo>
                  <a:lnTo>
                    <a:pt x="104967" y="296210"/>
                  </a:lnTo>
                  <a:lnTo>
                    <a:pt x="111862" y="285447"/>
                  </a:lnTo>
                  <a:lnTo>
                    <a:pt x="188570" y="334599"/>
                  </a:lnTo>
                  <a:close/>
                  <a:moveTo>
                    <a:pt x="147155" y="250228"/>
                  </a:moveTo>
                  <a:lnTo>
                    <a:pt x="155038" y="240193"/>
                  </a:lnTo>
                  <a:lnTo>
                    <a:pt x="220811" y="291858"/>
                  </a:lnTo>
                  <a:lnTo>
                    <a:pt x="212930" y="301893"/>
                  </a:lnTo>
                  <a:lnTo>
                    <a:pt x="147155" y="250228"/>
                  </a:lnTo>
                  <a:close/>
                  <a:moveTo>
                    <a:pt x="125373" y="265873"/>
                  </a:moveTo>
                  <a:lnTo>
                    <a:pt x="165066" y="215344"/>
                  </a:lnTo>
                  <a:lnTo>
                    <a:pt x="174635" y="222861"/>
                  </a:lnTo>
                  <a:lnTo>
                    <a:pt x="134942" y="273390"/>
                  </a:lnTo>
                  <a:lnTo>
                    <a:pt x="125373" y="265873"/>
                  </a:lnTo>
                  <a:close/>
                  <a:moveTo>
                    <a:pt x="183103" y="197079"/>
                  </a:moveTo>
                  <a:lnTo>
                    <a:pt x="192355" y="188257"/>
                  </a:lnTo>
                  <a:lnTo>
                    <a:pt x="255238" y="254178"/>
                  </a:lnTo>
                  <a:lnTo>
                    <a:pt x="245981" y="263001"/>
                  </a:lnTo>
                  <a:lnTo>
                    <a:pt x="183103" y="197079"/>
                  </a:lnTo>
                  <a:close/>
                  <a:moveTo>
                    <a:pt x="242087" y="249934"/>
                  </a:moveTo>
                  <a:lnTo>
                    <a:pt x="279940" y="213833"/>
                  </a:lnTo>
                  <a:lnTo>
                    <a:pt x="288318" y="222622"/>
                  </a:lnTo>
                  <a:lnTo>
                    <a:pt x="250474" y="258723"/>
                  </a:lnTo>
                  <a:lnTo>
                    <a:pt x="242087" y="249934"/>
                  </a:lnTo>
                  <a:close/>
                  <a:moveTo>
                    <a:pt x="215054" y="221599"/>
                  </a:moveTo>
                  <a:lnTo>
                    <a:pt x="247918" y="190262"/>
                  </a:lnTo>
                  <a:lnTo>
                    <a:pt x="256296" y="199053"/>
                  </a:lnTo>
                  <a:lnTo>
                    <a:pt x="223441" y="230389"/>
                  </a:lnTo>
                  <a:lnTo>
                    <a:pt x="215054" y="221599"/>
                  </a:lnTo>
                  <a:close/>
                  <a:moveTo>
                    <a:pt x="187589" y="192800"/>
                  </a:moveTo>
                  <a:lnTo>
                    <a:pt x="225444" y="156700"/>
                  </a:lnTo>
                  <a:lnTo>
                    <a:pt x="233841" y="165504"/>
                  </a:lnTo>
                  <a:lnTo>
                    <a:pt x="195989" y="201605"/>
                  </a:lnTo>
                  <a:lnTo>
                    <a:pt x="187589" y="192800"/>
                  </a:lnTo>
                  <a:close/>
                  <a:moveTo>
                    <a:pt x="287447" y="172727"/>
                  </a:moveTo>
                  <a:lnTo>
                    <a:pt x="290573" y="107755"/>
                  </a:lnTo>
                  <a:lnTo>
                    <a:pt x="303369" y="98649"/>
                  </a:lnTo>
                  <a:lnTo>
                    <a:pt x="297023" y="189432"/>
                  </a:lnTo>
                  <a:lnTo>
                    <a:pt x="287447" y="172727"/>
                  </a:lnTo>
                  <a:close/>
                  <a:moveTo>
                    <a:pt x="249641" y="136875"/>
                  </a:moveTo>
                  <a:lnTo>
                    <a:pt x="260049" y="129464"/>
                  </a:lnTo>
                  <a:lnTo>
                    <a:pt x="312870" y="203697"/>
                  </a:lnTo>
                  <a:lnTo>
                    <a:pt x="302452" y="211107"/>
                  </a:lnTo>
                  <a:lnTo>
                    <a:pt x="249641" y="136875"/>
                  </a:lnTo>
                  <a:close/>
                  <a:moveTo>
                    <a:pt x="294786" y="156902"/>
                  </a:moveTo>
                  <a:lnTo>
                    <a:pt x="297594" y="143438"/>
                  </a:lnTo>
                  <a:lnTo>
                    <a:pt x="359297" y="170663"/>
                  </a:lnTo>
                  <a:lnTo>
                    <a:pt x="346548" y="179733"/>
                  </a:lnTo>
                  <a:lnTo>
                    <a:pt x="294786" y="156902"/>
                  </a:lnTo>
                  <a:close/>
                  <a:moveTo>
                    <a:pt x="348561" y="81998"/>
                  </a:moveTo>
                  <a:lnTo>
                    <a:pt x="359924" y="76179"/>
                  </a:lnTo>
                  <a:lnTo>
                    <a:pt x="398058" y="150612"/>
                  </a:lnTo>
                  <a:lnTo>
                    <a:pt x="386704" y="156433"/>
                  </a:lnTo>
                  <a:lnTo>
                    <a:pt x="348561" y="81998"/>
                  </a:lnTo>
                  <a:close/>
                  <a:moveTo>
                    <a:pt x="322230" y="87101"/>
                  </a:moveTo>
                  <a:lnTo>
                    <a:pt x="379422" y="57801"/>
                  </a:lnTo>
                  <a:lnTo>
                    <a:pt x="384972" y="68629"/>
                  </a:lnTo>
                  <a:lnTo>
                    <a:pt x="327781" y="97930"/>
                  </a:lnTo>
                  <a:lnTo>
                    <a:pt x="322230" y="87101"/>
                  </a:lnTo>
                  <a:close/>
                  <a:moveTo>
                    <a:pt x="459246" y="124848"/>
                  </a:moveTo>
                  <a:cubicBezTo>
                    <a:pt x="452975" y="127319"/>
                    <a:pt x="447144" y="128195"/>
                    <a:pt x="441733" y="127477"/>
                  </a:cubicBezTo>
                  <a:cubicBezTo>
                    <a:pt x="436304" y="126768"/>
                    <a:pt x="431512" y="124501"/>
                    <a:pt x="427318" y="120704"/>
                  </a:cubicBezTo>
                  <a:cubicBezTo>
                    <a:pt x="423116" y="116916"/>
                    <a:pt x="419718" y="111680"/>
                    <a:pt x="417097" y="105035"/>
                  </a:cubicBezTo>
                  <a:lnTo>
                    <a:pt x="395755" y="50946"/>
                  </a:lnTo>
                  <a:lnTo>
                    <a:pt x="407634" y="46264"/>
                  </a:lnTo>
                  <a:lnTo>
                    <a:pt x="429125" y="100750"/>
                  </a:lnTo>
                  <a:cubicBezTo>
                    <a:pt x="431568" y="106938"/>
                    <a:pt x="435022" y="111092"/>
                    <a:pt x="439459" y="113250"/>
                  </a:cubicBezTo>
                  <a:cubicBezTo>
                    <a:pt x="443896" y="115408"/>
                    <a:pt x="448950" y="115365"/>
                    <a:pt x="454623" y="113131"/>
                  </a:cubicBezTo>
                  <a:cubicBezTo>
                    <a:pt x="460323" y="110880"/>
                    <a:pt x="464076" y="107447"/>
                    <a:pt x="465864" y="102835"/>
                  </a:cubicBezTo>
                  <a:cubicBezTo>
                    <a:pt x="467671" y="98214"/>
                    <a:pt x="467343" y="92827"/>
                    <a:pt x="464900" y="86640"/>
                  </a:cubicBezTo>
                  <a:lnTo>
                    <a:pt x="443409" y="32153"/>
                  </a:lnTo>
                  <a:lnTo>
                    <a:pt x="455296" y="27463"/>
                  </a:lnTo>
                  <a:lnTo>
                    <a:pt x="476629" y="81551"/>
                  </a:lnTo>
                  <a:cubicBezTo>
                    <a:pt x="479249" y="88197"/>
                    <a:pt x="480326" y="94348"/>
                    <a:pt x="479858" y="99982"/>
                  </a:cubicBezTo>
                  <a:cubicBezTo>
                    <a:pt x="479390" y="105614"/>
                    <a:pt x="477415" y="110556"/>
                    <a:pt x="473914" y="114787"/>
                  </a:cubicBezTo>
                  <a:cubicBezTo>
                    <a:pt x="470432" y="119011"/>
                    <a:pt x="465527" y="122370"/>
                    <a:pt x="459246" y="124848"/>
                  </a:cubicBezTo>
                  <a:close/>
                  <a:moveTo>
                    <a:pt x="502622" y="57726"/>
                  </a:moveTo>
                  <a:lnTo>
                    <a:pt x="532884" y="50738"/>
                  </a:lnTo>
                  <a:cubicBezTo>
                    <a:pt x="535243" y="50195"/>
                    <a:pt x="537218" y="49147"/>
                    <a:pt x="538781" y="47576"/>
                  </a:cubicBezTo>
                  <a:cubicBezTo>
                    <a:pt x="540354" y="46007"/>
                    <a:pt x="541393" y="44076"/>
                    <a:pt x="541908" y="41739"/>
                  </a:cubicBezTo>
                  <a:cubicBezTo>
                    <a:pt x="542404" y="39411"/>
                    <a:pt x="542347" y="36899"/>
                    <a:pt x="541720" y="34169"/>
                  </a:cubicBezTo>
                  <a:lnTo>
                    <a:pt x="541720" y="34169"/>
                  </a:lnTo>
                  <a:cubicBezTo>
                    <a:pt x="541093" y="31440"/>
                    <a:pt x="540035" y="29137"/>
                    <a:pt x="538575" y="27279"/>
                  </a:cubicBezTo>
                  <a:cubicBezTo>
                    <a:pt x="537087" y="25405"/>
                    <a:pt x="535299" y="24108"/>
                    <a:pt x="533221" y="23402"/>
                  </a:cubicBezTo>
                  <a:cubicBezTo>
                    <a:pt x="531171" y="22670"/>
                    <a:pt x="528915" y="22596"/>
                    <a:pt x="526519" y="23150"/>
                  </a:cubicBezTo>
                  <a:lnTo>
                    <a:pt x="496257" y="30137"/>
                  </a:lnTo>
                  <a:lnTo>
                    <a:pt x="493515" y="18281"/>
                  </a:lnTo>
                  <a:lnTo>
                    <a:pt x="523299" y="11404"/>
                  </a:lnTo>
                  <a:cubicBezTo>
                    <a:pt x="528429" y="10221"/>
                    <a:pt x="533165" y="10245"/>
                    <a:pt x="537555" y="11471"/>
                  </a:cubicBezTo>
                  <a:cubicBezTo>
                    <a:pt x="541917" y="12681"/>
                    <a:pt x="545633" y="14985"/>
                    <a:pt x="548656" y="18390"/>
                  </a:cubicBezTo>
                  <a:cubicBezTo>
                    <a:pt x="551689" y="21770"/>
                    <a:pt x="553795" y="26027"/>
                    <a:pt x="554965" y="31110"/>
                  </a:cubicBezTo>
                  <a:lnTo>
                    <a:pt x="554965" y="31110"/>
                  </a:lnTo>
                  <a:cubicBezTo>
                    <a:pt x="556145" y="36195"/>
                    <a:pt x="556098" y="40925"/>
                    <a:pt x="554843" y="45316"/>
                  </a:cubicBezTo>
                  <a:cubicBezTo>
                    <a:pt x="553580" y="49692"/>
                    <a:pt x="551249" y="53390"/>
                    <a:pt x="547861" y="56409"/>
                  </a:cubicBezTo>
                  <a:cubicBezTo>
                    <a:pt x="544453" y="59414"/>
                    <a:pt x="540223" y="61510"/>
                    <a:pt x="535140" y="62684"/>
                  </a:cubicBezTo>
                  <a:lnTo>
                    <a:pt x="505355" y="69560"/>
                  </a:lnTo>
                  <a:lnTo>
                    <a:pt x="502622" y="57726"/>
                  </a:lnTo>
                  <a:close/>
                  <a:moveTo>
                    <a:pt x="488076" y="19535"/>
                  </a:moveTo>
                  <a:lnTo>
                    <a:pt x="500535" y="16660"/>
                  </a:lnTo>
                  <a:lnTo>
                    <a:pt x="521043" y="105487"/>
                  </a:lnTo>
                  <a:lnTo>
                    <a:pt x="508594" y="108363"/>
                  </a:lnTo>
                  <a:lnTo>
                    <a:pt x="488076" y="19535"/>
                  </a:lnTo>
                  <a:close/>
                  <a:moveTo>
                    <a:pt x="528878" y="61230"/>
                  </a:moveTo>
                  <a:lnTo>
                    <a:pt x="540634" y="55579"/>
                  </a:lnTo>
                  <a:lnTo>
                    <a:pt x="573283" y="93427"/>
                  </a:lnTo>
                  <a:lnTo>
                    <a:pt x="558513" y="96837"/>
                  </a:lnTo>
                  <a:lnTo>
                    <a:pt x="528878" y="61230"/>
                  </a:lnTo>
                  <a:close/>
                  <a:moveTo>
                    <a:pt x="605492" y="826"/>
                  </a:moveTo>
                  <a:lnTo>
                    <a:pt x="616341" y="0"/>
                  </a:lnTo>
                  <a:lnTo>
                    <a:pt x="656740" y="88290"/>
                  </a:lnTo>
                  <a:lnTo>
                    <a:pt x="642990" y="89336"/>
                  </a:lnTo>
                  <a:lnTo>
                    <a:pt x="612241" y="17962"/>
                  </a:lnTo>
                  <a:lnTo>
                    <a:pt x="592669" y="93165"/>
                  </a:lnTo>
                  <a:lnTo>
                    <a:pt x="578918" y="94211"/>
                  </a:lnTo>
                  <a:lnTo>
                    <a:pt x="605492" y="826"/>
                  </a:lnTo>
                  <a:close/>
                  <a:moveTo>
                    <a:pt x="591910" y="60987"/>
                  </a:moveTo>
                  <a:lnTo>
                    <a:pt x="639676" y="57354"/>
                  </a:lnTo>
                  <a:lnTo>
                    <a:pt x="640603" y="69466"/>
                  </a:lnTo>
                  <a:lnTo>
                    <a:pt x="592837" y="73099"/>
                  </a:lnTo>
                  <a:lnTo>
                    <a:pt x="591910" y="60987"/>
                  </a:lnTo>
                  <a:close/>
                  <a:moveTo>
                    <a:pt x="712406" y="54616"/>
                  </a:moveTo>
                  <a:lnTo>
                    <a:pt x="711479" y="66749"/>
                  </a:lnTo>
                  <a:lnTo>
                    <a:pt x="669517" y="63555"/>
                  </a:lnTo>
                  <a:lnTo>
                    <a:pt x="670434" y="51423"/>
                  </a:lnTo>
                  <a:lnTo>
                    <a:pt x="712406" y="54616"/>
                  </a:lnTo>
                  <a:close/>
                  <a:moveTo>
                    <a:pt x="763916" y="76035"/>
                  </a:moveTo>
                  <a:lnTo>
                    <a:pt x="771919" y="68886"/>
                  </a:lnTo>
                  <a:lnTo>
                    <a:pt x="800646" y="101128"/>
                  </a:lnTo>
                  <a:lnTo>
                    <a:pt x="792624" y="108341"/>
                  </a:lnTo>
                  <a:lnTo>
                    <a:pt x="763916" y="76035"/>
                  </a:lnTo>
                  <a:close/>
                  <a:moveTo>
                    <a:pt x="759498" y="101859"/>
                  </a:moveTo>
                  <a:cubicBezTo>
                    <a:pt x="753245" y="100741"/>
                    <a:pt x="747975" y="98388"/>
                    <a:pt x="743688" y="94798"/>
                  </a:cubicBezTo>
                  <a:cubicBezTo>
                    <a:pt x="739420" y="91212"/>
                    <a:pt x="736424" y="86700"/>
                    <a:pt x="734693" y="81220"/>
                  </a:cubicBezTo>
                  <a:cubicBezTo>
                    <a:pt x="732980" y="75766"/>
                    <a:pt x="732708" y="69744"/>
                    <a:pt x="733878" y="63174"/>
                  </a:cubicBezTo>
                  <a:lnTo>
                    <a:pt x="738418" y="37765"/>
                  </a:lnTo>
                  <a:cubicBezTo>
                    <a:pt x="739598" y="31176"/>
                    <a:pt x="741938" y="25621"/>
                    <a:pt x="745438" y="21098"/>
                  </a:cubicBezTo>
                  <a:cubicBezTo>
                    <a:pt x="748958" y="16577"/>
                    <a:pt x="753329" y="13361"/>
                    <a:pt x="758571" y="11476"/>
                  </a:cubicBezTo>
                  <a:cubicBezTo>
                    <a:pt x="763841" y="9593"/>
                    <a:pt x="769597" y="9208"/>
                    <a:pt x="775850" y="10326"/>
                  </a:cubicBezTo>
                  <a:cubicBezTo>
                    <a:pt x="782075" y="11439"/>
                    <a:pt x="787345" y="13792"/>
                    <a:pt x="791632" y="17383"/>
                  </a:cubicBezTo>
                  <a:cubicBezTo>
                    <a:pt x="795900" y="20969"/>
                    <a:pt x="798914" y="25504"/>
                    <a:pt x="800627" y="30960"/>
                  </a:cubicBezTo>
                  <a:cubicBezTo>
                    <a:pt x="802349" y="36414"/>
                    <a:pt x="802621" y="42436"/>
                    <a:pt x="801441" y="49027"/>
                  </a:cubicBezTo>
                  <a:lnTo>
                    <a:pt x="796901" y="74435"/>
                  </a:lnTo>
                  <a:cubicBezTo>
                    <a:pt x="795731" y="81004"/>
                    <a:pt x="793391" y="86560"/>
                    <a:pt x="789891" y="91083"/>
                  </a:cubicBezTo>
                  <a:cubicBezTo>
                    <a:pt x="786380" y="95627"/>
                    <a:pt x="781990" y="98818"/>
                    <a:pt x="776749" y="100704"/>
                  </a:cubicBezTo>
                  <a:cubicBezTo>
                    <a:pt x="771479" y="102587"/>
                    <a:pt x="765722" y="102971"/>
                    <a:pt x="759498" y="101859"/>
                  </a:cubicBezTo>
                  <a:close/>
                  <a:moveTo>
                    <a:pt x="761707" y="89459"/>
                  </a:moveTo>
                  <a:cubicBezTo>
                    <a:pt x="765395" y="90116"/>
                    <a:pt x="768802" y="89878"/>
                    <a:pt x="771919" y="88699"/>
                  </a:cubicBezTo>
                  <a:cubicBezTo>
                    <a:pt x="775036" y="87538"/>
                    <a:pt x="777629" y="85569"/>
                    <a:pt x="779707" y="82790"/>
                  </a:cubicBezTo>
                  <a:cubicBezTo>
                    <a:pt x="781813" y="79994"/>
                    <a:pt x="783207" y="76594"/>
                    <a:pt x="783928" y="72551"/>
                  </a:cubicBezTo>
                  <a:lnTo>
                    <a:pt x="788627" y="46280"/>
                  </a:lnTo>
                  <a:cubicBezTo>
                    <a:pt x="789338" y="42259"/>
                    <a:pt x="789217" y="38565"/>
                    <a:pt x="788206" y="35233"/>
                  </a:cubicBezTo>
                  <a:cubicBezTo>
                    <a:pt x="787223" y="31886"/>
                    <a:pt x="785472" y="29142"/>
                    <a:pt x="782955" y="26974"/>
                  </a:cubicBezTo>
                  <a:cubicBezTo>
                    <a:pt x="780427" y="24808"/>
                    <a:pt x="777320" y="23382"/>
                    <a:pt x="773632" y="22725"/>
                  </a:cubicBezTo>
                  <a:cubicBezTo>
                    <a:pt x="769934" y="22063"/>
                    <a:pt x="766518" y="22322"/>
                    <a:pt x="763401" y="23481"/>
                  </a:cubicBezTo>
                  <a:cubicBezTo>
                    <a:pt x="760284" y="24642"/>
                    <a:pt x="757700" y="26611"/>
                    <a:pt x="755613" y="29411"/>
                  </a:cubicBezTo>
                  <a:cubicBezTo>
                    <a:pt x="753507" y="32186"/>
                    <a:pt x="752112" y="35608"/>
                    <a:pt x="751401" y="39629"/>
                  </a:cubicBezTo>
                  <a:lnTo>
                    <a:pt x="746702" y="65900"/>
                  </a:lnTo>
                  <a:cubicBezTo>
                    <a:pt x="745981" y="69943"/>
                    <a:pt x="746103" y="73614"/>
                    <a:pt x="747114" y="76965"/>
                  </a:cubicBezTo>
                  <a:cubicBezTo>
                    <a:pt x="748106" y="80294"/>
                    <a:pt x="749847" y="83038"/>
                    <a:pt x="752374" y="85206"/>
                  </a:cubicBezTo>
                  <a:cubicBezTo>
                    <a:pt x="754892" y="87393"/>
                    <a:pt x="758009" y="88797"/>
                    <a:pt x="761707" y="89459"/>
                  </a:cubicBezTo>
                  <a:close/>
                  <a:moveTo>
                    <a:pt x="841017" y="124538"/>
                  </a:moveTo>
                  <a:cubicBezTo>
                    <a:pt x="834642" y="122379"/>
                    <a:pt x="829616" y="119279"/>
                    <a:pt x="825956" y="115238"/>
                  </a:cubicBezTo>
                  <a:cubicBezTo>
                    <a:pt x="822268" y="111192"/>
                    <a:pt x="820068" y="106360"/>
                    <a:pt x="819319" y="100759"/>
                  </a:cubicBezTo>
                  <a:cubicBezTo>
                    <a:pt x="818561" y="95148"/>
                    <a:pt x="819348" y="88958"/>
                    <a:pt x="821631" y="82192"/>
                  </a:cubicBezTo>
                  <a:lnTo>
                    <a:pt x="840286" y="27116"/>
                  </a:lnTo>
                  <a:lnTo>
                    <a:pt x="852371" y="31209"/>
                  </a:lnTo>
                  <a:lnTo>
                    <a:pt x="833585" y="86688"/>
                  </a:lnTo>
                  <a:cubicBezTo>
                    <a:pt x="831450" y="92989"/>
                    <a:pt x="831404" y="98393"/>
                    <a:pt x="833397" y="102904"/>
                  </a:cubicBezTo>
                  <a:cubicBezTo>
                    <a:pt x="835391" y="107416"/>
                    <a:pt x="839285" y="110654"/>
                    <a:pt x="845051" y="112606"/>
                  </a:cubicBezTo>
                  <a:cubicBezTo>
                    <a:pt x="850864" y="114575"/>
                    <a:pt x="855946" y="114375"/>
                    <a:pt x="860290" y="112007"/>
                  </a:cubicBezTo>
                  <a:cubicBezTo>
                    <a:pt x="864651" y="109647"/>
                    <a:pt x="867881" y="105321"/>
                    <a:pt x="870015" y="99021"/>
                  </a:cubicBezTo>
                  <a:lnTo>
                    <a:pt x="888792" y="43540"/>
                  </a:lnTo>
                  <a:lnTo>
                    <a:pt x="900904" y="47639"/>
                  </a:lnTo>
                  <a:lnTo>
                    <a:pt x="882258" y="102713"/>
                  </a:lnTo>
                  <a:cubicBezTo>
                    <a:pt x="879965" y="109480"/>
                    <a:pt x="876811" y="114869"/>
                    <a:pt x="872814" y="118867"/>
                  </a:cubicBezTo>
                  <a:cubicBezTo>
                    <a:pt x="868817" y="122866"/>
                    <a:pt x="864118" y="125360"/>
                    <a:pt x="858708" y="126328"/>
                  </a:cubicBezTo>
                  <a:cubicBezTo>
                    <a:pt x="853325" y="127305"/>
                    <a:pt x="847410" y="126704"/>
                    <a:pt x="841017" y="124538"/>
                  </a:cubicBezTo>
                  <a:close/>
                  <a:moveTo>
                    <a:pt x="917518" y="101010"/>
                  </a:moveTo>
                  <a:lnTo>
                    <a:pt x="945169" y="115174"/>
                  </a:lnTo>
                  <a:cubicBezTo>
                    <a:pt x="947312" y="116276"/>
                    <a:pt x="949493" y="116744"/>
                    <a:pt x="951712" y="116556"/>
                  </a:cubicBezTo>
                  <a:cubicBezTo>
                    <a:pt x="953921" y="116367"/>
                    <a:pt x="955961" y="115565"/>
                    <a:pt x="957861" y="114111"/>
                  </a:cubicBezTo>
                  <a:cubicBezTo>
                    <a:pt x="959743" y="112647"/>
                    <a:pt x="961315" y="110691"/>
                    <a:pt x="962598" y="108199"/>
                  </a:cubicBezTo>
                  <a:lnTo>
                    <a:pt x="962598" y="108199"/>
                  </a:lnTo>
                  <a:cubicBezTo>
                    <a:pt x="963871" y="105705"/>
                    <a:pt x="964554" y="103263"/>
                    <a:pt x="964629" y="100903"/>
                  </a:cubicBezTo>
                  <a:cubicBezTo>
                    <a:pt x="964704" y="98512"/>
                    <a:pt x="964170" y="96366"/>
                    <a:pt x="963038" y="94490"/>
                  </a:cubicBezTo>
                  <a:cubicBezTo>
                    <a:pt x="961943" y="92604"/>
                    <a:pt x="960267" y="91096"/>
                    <a:pt x="958077" y="89974"/>
                  </a:cubicBezTo>
                  <a:lnTo>
                    <a:pt x="930436" y="75812"/>
                  </a:lnTo>
                  <a:lnTo>
                    <a:pt x="935986" y="64982"/>
                  </a:lnTo>
                  <a:lnTo>
                    <a:pt x="963188" y="78921"/>
                  </a:lnTo>
                  <a:cubicBezTo>
                    <a:pt x="967868" y="81320"/>
                    <a:pt x="971481" y="84395"/>
                    <a:pt x="974046" y="88160"/>
                  </a:cubicBezTo>
                  <a:cubicBezTo>
                    <a:pt x="976592" y="91894"/>
                    <a:pt x="977949" y="96050"/>
                    <a:pt x="978070" y="100602"/>
                  </a:cubicBezTo>
                  <a:cubicBezTo>
                    <a:pt x="978211" y="105146"/>
                    <a:pt x="977078" y="109755"/>
                    <a:pt x="974701" y="114399"/>
                  </a:cubicBezTo>
                  <a:lnTo>
                    <a:pt x="974701" y="114399"/>
                  </a:lnTo>
                  <a:cubicBezTo>
                    <a:pt x="972323" y="119042"/>
                    <a:pt x="969234" y="122627"/>
                    <a:pt x="965453" y="125182"/>
                  </a:cubicBezTo>
                  <a:cubicBezTo>
                    <a:pt x="961652" y="127709"/>
                    <a:pt x="957497" y="129035"/>
                    <a:pt x="952957" y="129164"/>
                  </a:cubicBezTo>
                  <a:cubicBezTo>
                    <a:pt x="948417" y="129263"/>
                    <a:pt x="943830" y="128138"/>
                    <a:pt x="939188" y="125760"/>
                  </a:cubicBezTo>
                  <a:lnTo>
                    <a:pt x="911987" y="111819"/>
                  </a:lnTo>
                  <a:lnTo>
                    <a:pt x="917518" y="101010"/>
                  </a:lnTo>
                  <a:close/>
                  <a:moveTo>
                    <a:pt x="931016" y="62438"/>
                  </a:moveTo>
                  <a:lnTo>
                    <a:pt x="942398" y="68268"/>
                  </a:lnTo>
                  <a:lnTo>
                    <a:pt x="900820" y="149401"/>
                  </a:lnTo>
                  <a:lnTo>
                    <a:pt x="889438" y="143572"/>
                  </a:lnTo>
                  <a:lnTo>
                    <a:pt x="931016" y="62438"/>
                  </a:lnTo>
                  <a:close/>
                  <a:moveTo>
                    <a:pt x="935341" y="120614"/>
                  </a:moveTo>
                  <a:lnTo>
                    <a:pt x="947968" y="123865"/>
                  </a:lnTo>
                  <a:lnTo>
                    <a:pt x="948529" y="173848"/>
                  </a:lnTo>
                  <a:lnTo>
                    <a:pt x="935041" y="166937"/>
                  </a:lnTo>
                  <a:lnTo>
                    <a:pt x="935341" y="120614"/>
                  </a:lnTo>
                  <a:close/>
                  <a:moveTo>
                    <a:pt x="972436" y="192353"/>
                  </a:moveTo>
                  <a:lnTo>
                    <a:pt x="962017" y="184942"/>
                  </a:lnTo>
                  <a:lnTo>
                    <a:pt x="1014838" y="110712"/>
                  </a:lnTo>
                  <a:lnTo>
                    <a:pt x="1025256" y="118122"/>
                  </a:lnTo>
                  <a:lnTo>
                    <a:pt x="972436" y="192353"/>
                  </a:lnTo>
                  <a:close/>
                  <a:moveTo>
                    <a:pt x="1050856" y="136115"/>
                  </a:moveTo>
                  <a:lnTo>
                    <a:pt x="1060516" y="144487"/>
                  </a:lnTo>
                  <a:lnTo>
                    <a:pt x="1000854" y="213330"/>
                  </a:lnTo>
                  <a:lnTo>
                    <a:pt x="991194" y="204958"/>
                  </a:lnTo>
                  <a:lnTo>
                    <a:pt x="1050856" y="136115"/>
                  </a:lnTo>
                  <a:close/>
                  <a:moveTo>
                    <a:pt x="1003980" y="199966"/>
                  </a:moveTo>
                  <a:lnTo>
                    <a:pt x="1043359" y="234095"/>
                  </a:lnTo>
                  <a:lnTo>
                    <a:pt x="1035402" y="243275"/>
                  </a:lnTo>
                  <a:lnTo>
                    <a:pt x="996024" y="209145"/>
                  </a:lnTo>
                  <a:lnTo>
                    <a:pt x="1003980" y="199966"/>
                  </a:lnTo>
                  <a:close/>
                  <a:moveTo>
                    <a:pt x="1054694" y="263311"/>
                  </a:moveTo>
                  <a:lnTo>
                    <a:pt x="1045877" y="254057"/>
                  </a:lnTo>
                  <a:lnTo>
                    <a:pt x="1111829" y="191210"/>
                  </a:lnTo>
                  <a:lnTo>
                    <a:pt x="1120647" y="200464"/>
                  </a:lnTo>
                  <a:lnTo>
                    <a:pt x="1054694" y="263311"/>
                  </a:lnTo>
                  <a:close/>
                  <a:moveTo>
                    <a:pt x="1086781" y="301458"/>
                  </a:moveTo>
                  <a:cubicBezTo>
                    <a:pt x="1084076" y="298014"/>
                    <a:pt x="1081830" y="294471"/>
                    <a:pt x="1080070" y="290879"/>
                  </a:cubicBezTo>
                  <a:cubicBezTo>
                    <a:pt x="1078301" y="287272"/>
                    <a:pt x="1077018" y="283631"/>
                    <a:pt x="1076213" y="279911"/>
                  </a:cubicBezTo>
                  <a:cubicBezTo>
                    <a:pt x="1075446" y="276194"/>
                    <a:pt x="1075109" y="272408"/>
                    <a:pt x="1075259" y="268544"/>
                  </a:cubicBezTo>
                  <a:lnTo>
                    <a:pt x="1075259" y="268544"/>
                  </a:lnTo>
                  <a:lnTo>
                    <a:pt x="1087848" y="268761"/>
                  </a:lnTo>
                  <a:lnTo>
                    <a:pt x="1087848" y="268761"/>
                  </a:lnTo>
                  <a:cubicBezTo>
                    <a:pt x="1087642" y="273332"/>
                    <a:pt x="1088223" y="277742"/>
                    <a:pt x="1089618" y="281943"/>
                  </a:cubicBezTo>
                  <a:cubicBezTo>
                    <a:pt x="1091012" y="286146"/>
                    <a:pt x="1093221" y="290173"/>
                    <a:pt x="1096245" y="294022"/>
                  </a:cubicBezTo>
                  <a:cubicBezTo>
                    <a:pt x="1100316" y="299200"/>
                    <a:pt x="1104426" y="302464"/>
                    <a:pt x="1108591" y="303817"/>
                  </a:cubicBezTo>
                  <a:cubicBezTo>
                    <a:pt x="1112747" y="305169"/>
                    <a:pt x="1116603" y="304457"/>
                    <a:pt x="1120113" y="301697"/>
                  </a:cubicBezTo>
                  <a:lnTo>
                    <a:pt x="1120170" y="301657"/>
                  </a:lnTo>
                  <a:cubicBezTo>
                    <a:pt x="1122659" y="299701"/>
                    <a:pt x="1124138" y="297503"/>
                    <a:pt x="1124588" y="295060"/>
                  </a:cubicBezTo>
                  <a:cubicBezTo>
                    <a:pt x="1125018" y="292600"/>
                    <a:pt x="1124784" y="290091"/>
                    <a:pt x="1123886" y="287485"/>
                  </a:cubicBezTo>
                  <a:cubicBezTo>
                    <a:pt x="1122978" y="284880"/>
                    <a:pt x="1121546" y="281708"/>
                    <a:pt x="1119589" y="278002"/>
                  </a:cubicBezTo>
                  <a:cubicBezTo>
                    <a:pt x="1119542" y="277875"/>
                    <a:pt x="1119467" y="277743"/>
                    <a:pt x="1119383" y="277642"/>
                  </a:cubicBezTo>
                  <a:cubicBezTo>
                    <a:pt x="1119290" y="277525"/>
                    <a:pt x="1119224" y="277395"/>
                    <a:pt x="1119168" y="277266"/>
                  </a:cubicBezTo>
                  <a:lnTo>
                    <a:pt x="1118737" y="276438"/>
                  </a:lnTo>
                  <a:cubicBezTo>
                    <a:pt x="1115789" y="270984"/>
                    <a:pt x="1113645" y="266357"/>
                    <a:pt x="1112344" y="262547"/>
                  </a:cubicBezTo>
                  <a:cubicBezTo>
                    <a:pt x="1111025" y="258717"/>
                    <a:pt x="1110884" y="254666"/>
                    <a:pt x="1111951" y="250378"/>
                  </a:cubicBezTo>
                  <a:cubicBezTo>
                    <a:pt x="1113009" y="246090"/>
                    <a:pt x="1116079" y="241966"/>
                    <a:pt x="1121143" y="237991"/>
                  </a:cubicBezTo>
                  <a:lnTo>
                    <a:pt x="1121199" y="237951"/>
                  </a:lnTo>
                  <a:cubicBezTo>
                    <a:pt x="1125617" y="234476"/>
                    <a:pt x="1130185" y="232496"/>
                    <a:pt x="1134884" y="232009"/>
                  </a:cubicBezTo>
                  <a:cubicBezTo>
                    <a:pt x="1139574" y="231537"/>
                    <a:pt x="1144263" y="232557"/>
                    <a:pt x="1148878" y="235074"/>
                  </a:cubicBezTo>
                  <a:cubicBezTo>
                    <a:pt x="1153520" y="237594"/>
                    <a:pt x="1157938" y="241520"/>
                    <a:pt x="1162151" y="246882"/>
                  </a:cubicBezTo>
                  <a:cubicBezTo>
                    <a:pt x="1164154" y="249438"/>
                    <a:pt x="1165848" y="252183"/>
                    <a:pt x="1167233" y="255090"/>
                  </a:cubicBezTo>
                  <a:cubicBezTo>
                    <a:pt x="1168637" y="258015"/>
                    <a:pt x="1169714" y="261111"/>
                    <a:pt x="1170519" y="264391"/>
                  </a:cubicBezTo>
                  <a:cubicBezTo>
                    <a:pt x="1171314" y="267652"/>
                    <a:pt x="1171782" y="271120"/>
                    <a:pt x="1171932" y="274777"/>
                  </a:cubicBezTo>
                  <a:lnTo>
                    <a:pt x="1171932" y="274777"/>
                  </a:lnTo>
                  <a:lnTo>
                    <a:pt x="1159474" y="275323"/>
                  </a:lnTo>
                  <a:lnTo>
                    <a:pt x="1159474" y="275323"/>
                  </a:lnTo>
                  <a:cubicBezTo>
                    <a:pt x="1159333" y="271027"/>
                    <a:pt x="1158706" y="267146"/>
                    <a:pt x="1157574" y="263631"/>
                  </a:cubicBezTo>
                  <a:cubicBezTo>
                    <a:pt x="1156441" y="260145"/>
                    <a:pt x="1154822" y="257042"/>
                    <a:pt x="1152678" y="254318"/>
                  </a:cubicBezTo>
                  <a:cubicBezTo>
                    <a:pt x="1148840" y="249428"/>
                    <a:pt x="1144871" y="246377"/>
                    <a:pt x="1140790" y="245203"/>
                  </a:cubicBezTo>
                  <a:cubicBezTo>
                    <a:pt x="1136709" y="244030"/>
                    <a:pt x="1132881" y="244864"/>
                    <a:pt x="1129296" y="247678"/>
                  </a:cubicBezTo>
                  <a:lnTo>
                    <a:pt x="1129249" y="247718"/>
                  </a:lnTo>
                  <a:cubicBezTo>
                    <a:pt x="1126797" y="249646"/>
                    <a:pt x="1125402" y="251854"/>
                    <a:pt x="1125084" y="254359"/>
                  </a:cubicBezTo>
                  <a:cubicBezTo>
                    <a:pt x="1124766" y="256864"/>
                    <a:pt x="1125093" y="259432"/>
                    <a:pt x="1126057" y="262044"/>
                  </a:cubicBezTo>
                  <a:cubicBezTo>
                    <a:pt x="1127021" y="264656"/>
                    <a:pt x="1128594" y="268104"/>
                    <a:pt x="1130784" y="272386"/>
                  </a:cubicBezTo>
                  <a:cubicBezTo>
                    <a:pt x="1130859" y="272548"/>
                    <a:pt x="1130934" y="272677"/>
                    <a:pt x="1131009" y="272808"/>
                  </a:cubicBezTo>
                  <a:cubicBezTo>
                    <a:pt x="1131084" y="272940"/>
                    <a:pt x="1131140" y="273083"/>
                    <a:pt x="1131215" y="273245"/>
                  </a:cubicBezTo>
                  <a:cubicBezTo>
                    <a:pt x="1131299" y="273422"/>
                    <a:pt x="1131411" y="273633"/>
                    <a:pt x="1131533" y="273862"/>
                  </a:cubicBezTo>
                  <a:cubicBezTo>
                    <a:pt x="1131664" y="274090"/>
                    <a:pt x="1131776" y="274271"/>
                    <a:pt x="1131879" y="274465"/>
                  </a:cubicBezTo>
                  <a:cubicBezTo>
                    <a:pt x="1134388" y="279503"/>
                    <a:pt x="1136176" y="283950"/>
                    <a:pt x="1137243" y="287808"/>
                  </a:cubicBezTo>
                  <a:cubicBezTo>
                    <a:pt x="1138319" y="291667"/>
                    <a:pt x="1138263" y="295650"/>
                    <a:pt x="1137084" y="299727"/>
                  </a:cubicBezTo>
                  <a:cubicBezTo>
                    <a:pt x="1135914" y="303804"/>
                    <a:pt x="1132975" y="307685"/>
                    <a:pt x="1128266" y="311383"/>
                  </a:cubicBezTo>
                  <a:lnTo>
                    <a:pt x="1128163" y="311463"/>
                  </a:lnTo>
                  <a:cubicBezTo>
                    <a:pt x="1123811" y="314885"/>
                    <a:pt x="1119271" y="316792"/>
                    <a:pt x="1114535" y="317166"/>
                  </a:cubicBezTo>
                  <a:cubicBezTo>
                    <a:pt x="1109789" y="317526"/>
                    <a:pt x="1105081" y="316383"/>
                    <a:pt x="1100372" y="313749"/>
                  </a:cubicBezTo>
                  <a:cubicBezTo>
                    <a:pt x="1095655" y="311096"/>
                    <a:pt x="1091134" y="307006"/>
                    <a:pt x="1086781" y="301458"/>
                  </a:cubicBezTo>
                  <a:close/>
                  <a:moveTo>
                    <a:pt x="1222768" y="340479"/>
                  </a:moveTo>
                  <a:lnTo>
                    <a:pt x="1229142" y="351562"/>
                  </a:lnTo>
                  <a:lnTo>
                    <a:pt x="1150151" y="396958"/>
                  </a:lnTo>
                  <a:lnTo>
                    <a:pt x="1143786" y="385875"/>
                  </a:lnTo>
                  <a:lnTo>
                    <a:pt x="1222768" y="340479"/>
                  </a:lnTo>
                  <a:close/>
                  <a:moveTo>
                    <a:pt x="1196990" y="295630"/>
                  </a:moveTo>
                  <a:lnTo>
                    <a:pt x="1203364" y="306713"/>
                  </a:lnTo>
                  <a:lnTo>
                    <a:pt x="1124372" y="352108"/>
                  </a:lnTo>
                  <a:lnTo>
                    <a:pt x="1118007" y="341026"/>
                  </a:lnTo>
                  <a:lnTo>
                    <a:pt x="1196990" y="295630"/>
                  </a:lnTo>
                  <a:close/>
                  <a:moveTo>
                    <a:pt x="1166129" y="322537"/>
                  </a:moveTo>
                  <a:lnTo>
                    <a:pt x="1191327" y="366367"/>
                  </a:lnTo>
                  <a:lnTo>
                    <a:pt x="1180778" y="372429"/>
                  </a:lnTo>
                  <a:lnTo>
                    <a:pt x="1155580" y="328600"/>
                  </a:lnTo>
                  <a:lnTo>
                    <a:pt x="1166129" y="322537"/>
                  </a:lnTo>
                  <a:close/>
                  <a:moveTo>
                    <a:pt x="1181854" y="478622"/>
                  </a:moveTo>
                  <a:cubicBezTo>
                    <a:pt x="1179692" y="472246"/>
                    <a:pt x="1179112" y="466372"/>
                    <a:pt x="1180094" y="461006"/>
                  </a:cubicBezTo>
                  <a:cubicBezTo>
                    <a:pt x="1181068" y="455621"/>
                    <a:pt x="1183576" y="450939"/>
                    <a:pt x="1187573" y="446947"/>
                  </a:cubicBezTo>
                  <a:cubicBezTo>
                    <a:pt x="1191570" y="442934"/>
                    <a:pt x="1196962" y="439800"/>
                    <a:pt x="1203729" y="437512"/>
                  </a:cubicBezTo>
                  <a:lnTo>
                    <a:pt x="1258815" y="418885"/>
                  </a:lnTo>
                  <a:lnTo>
                    <a:pt x="1262905" y="430972"/>
                  </a:lnTo>
                  <a:lnTo>
                    <a:pt x="1207417" y="449737"/>
                  </a:lnTo>
                  <a:cubicBezTo>
                    <a:pt x="1201118" y="451868"/>
                    <a:pt x="1196793" y="455112"/>
                    <a:pt x="1194416" y="459435"/>
                  </a:cubicBezTo>
                  <a:cubicBezTo>
                    <a:pt x="1192047" y="463759"/>
                    <a:pt x="1191832" y="468817"/>
                    <a:pt x="1193788" y="474587"/>
                  </a:cubicBezTo>
                  <a:cubicBezTo>
                    <a:pt x="1195754" y="480398"/>
                    <a:pt x="1198993" y="484312"/>
                    <a:pt x="1203514" y="486326"/>
                  </a:cubicBezTo>
                  <a:cubicBezTo>
                    <a:pt x="1208035" y="488360"/>
                    <a:pt x="1213436" y="488296"/>
                    <a:pt x="1219735" y="486165"/>
                  </a:cubicBezTo>
                  <a:lnTo>
                    <a:pt x="1275223" y="467401"/>
                  </a:lnTo>
                  <a:lnTo>
                    <a:pt x="1279323" y="479510"/>
                  </a:lnTo>
                  <a:lnTo>
                    <a:pt x="1224238" y="498136"/>
                  </a:lnTo>
                  <a:cubicBezTo>
                    <a:pt x="1217470" y="500424"/>
                    <a:pt x="1211274" y="501189"/>
                    <a:pt x="1205667" y="500445"/>
                  </a:cubicBezTo>
                  <a:cubicBezTo>
                    <a:pt x="1200069" y="499698"/>
                    <a:pt x="1195230" y="497476"/>
                    <a:pt x="1191177" y="493769"/>
                  </a:cubicBezTo>
                  <a:cubicBezTo>
                    <a:pt x="1187124" y="490083"/>
                    <a:pt x="1184016" y="485021"/>
                    <a:pt x="1181854" y="478622"/>
                  </a:cubicBezTo>
                  <a:close/>
                  <a:moveTo>
                    <a:pt x="1286353" y="512514"/>
                  </a:moveTo>
                  <a:lnTo>
                    <a:pt x="1288384" y="523919"/>
                  </a:lnTo>
                  <a:lnTo>
                    <a:pt x="1226887" y="580125"/>
                  </a:lnTo>
                  <a:lnTo>
                    <a:pt x="1225024" y="578937"/>
                  </a:lnTo>
                  <a:lnTo>
                    <a:pt x="1295947" y="566277"/>
                  </a:lnTo>
                  <a:lnTo>
                    <a:pt x="1298175" y="578735"/>
                  </a:lnTo>
                  <a:lnTo>
                    <a:pt x="1208550" y="594735"/>
                  </a:lnTo>
                  <a:lnTo>
                    <a:pt x="1206491" y="583204"/>
                  </a:lnTo>
                  <a:lnTo>
                    <a:pt x="1266968" y="527309"/>
                  </a:lnTo>
                  <a:lnTo>
                    <a:pt x="1268830" y="528496"/>
                  </a:lnTo>
                  <a:lnTo>
                    <a:pt x="1198955" y="540967"/>
                  </a:lnTo>
                  <a:lnTo>
                    <a:pt x="1196728" y="528509"/>
                  </a:lnTo>
                  <a:lnTo>
                    <a:pt x="1286353" y="512514"/>
                  </a:lnTo>
                  <a:close/>
                  <a:moveTo>
                    <a:pt x="1208980" y="630228"/>
                  </a:moveTo>
                  <a:lnTo>
                    <a:pt x="1208653" y="617451"/>
                  </a:lnTo>
                  <a:lnTo>
                    <a:pt x="1299729" y="615149"/>
                  </a:lnTo>
                  <a:lnTo>
                    <a:pt x="1300056" y="627925"/>
                  </a:lnTo>
                  <a:lnTo>
                    <a:pt x="1208980" y="630228"/>
                  </a:lnTo>
                  <a:close/>
                  <a:moveTo>
                    <a:pt x="1302013" y="652878"/>
                  </a:moveTo>
                  <a:lnTo>
                    <a:pt x="1300964" y="666731"/>
                  </a:lnTo>
                  <a:lnTo>
                    <a:pt x="1228085" y="683120"/>
                  </a:lnTo>
                  <a:lnTo>
                    <a:pt x="1297651" y="710320"/>
                  </a:lnTo>
                  <a:lnTo>
                    <a:pt x="1296593" y="724191"/>
                  </a:lnTo>
                  <a:lnTo>
                    <a:pt x="1207997" y="687688"/>
                  </a:lnTo>
                  <a:lnTo>
                    <a:pt x="1208924" y="675576"/>
                  </a:lnTo>
                  <a:lnTo>
                    <a:pt x="1302013" y="652878"/>
                  </a:lnTo>
                  <a:close/>
                  <a:moveTo>
                    <a:pt x="1293335" y="746926"/>
                  </a:moveTo>
                  <a:lnTo>
                    <a:pt x="1291089" y="759506"/>
                  </a:lnTo>
                  <a:lnTo>
                    <a:pt x="1201398" y="743501"/>
                  </a:lnTo>
                  <a:lnTo>
                    <a:pt x="1203645" y="730921"/>
                  </a:lnTo>
                  <a:lnTo>
                    <a:pt x="1293335" y="746926"/>
                  </a:lnTo>
                  <a:close/>
                  <a:moveTo>
                    <a:pt x="1214512" y="739158"/>
                  </a:moveTo>
                  <a:lnTo>
                    <a:pt x="1205320" y="790646"/>
                  </a:lnTo>
                  <a:lnTo>
                    <a:pt x="1193367" y="788512"/>
                  </a:lnTo>
                  <a:lnTo>
                    <a:pt x="1202559" y="737023"/>
                  </a:lnTo>
                  <a:lnTo>
                    <a:pt x="1214512" y="739158"/>
                  </a:lnTo>
                  <a:close/>
                  <a:moveTo>
                    <a:pt x="1253067" y="746037"/>
                  </a:moveTo>
                  <a:lnTo>
                    <a:pt x="1245083" y="790730"/>
                  </a:lnTo>
                  <a:lnTo>
                    <a:pt x="1233130" y="788596"/>
                  </a:lnTo>
                  <a:lnTo>
                    <a:pt x="1241105" y="743903"/>
                  </a:lnTo>
                  <a:lnTo>
                    <a:pt x="1253067" y="746037"/>
                  </a:lnTo>
                  <a:close/>
                  <a:moveTo>
                    <a:pt x="1292250" y="753029"/>
                  </a:moveTo>
                  <a:lnTo>
                    <a:pt x="1283049" y="804517"/>
                  </a:lnTo>
                  <a:lnTo>
                    <a:pt x="1271077" y="802383"/>
                  </a:lnTo>
                  <a:lnTo>
                    <a:pt x="1280269" y="750885"/>
                  </a:lnTo>
                  <a:lnTo>
                    <a:pt x="1292250" y="753029"/>
                  </a:lnTo>
                  <a:close/>
                  <a:moveTo>
                    <a:pt x="1233832" y="827383"/>
                  </a:moveTo>
                  <a:lnTo>
                    <a:pt x="1223882" y="856801"/>
                  </a:lnTo>
                  <a:cubicBezTo>
                    <a:pt x="1223105" y="859095"/>
                    <a:pt x="1222965" y="861322"/>
                    <a:pt x="1223480" y="863484"/>
                  </a:cubicBezTo>
                  <a:cubicBezTo>
                    <a:pt x="1223985" y="865637"/>
                    <a:pt x="1225080" y="867547"/>
                    <a:pt x="1226802" y="869203"/>
                  </a:cubicBezTo>
                  <a:cubicBezTo>
                    <a:pt x="1228525" y="870851"/>
                    <a:pt x="1230687" y="872123"/>
                    <a:pt x="1233345" y="873022"/>
                  </a:cubicBezTo>
                  <a:lnTo>
                    <a:pt x="1233345" y="873022"/>
                  </a:lnTo>
                  <a:cubicBezTo>
                    <a:pt x="1235994" y="873921"/>
                    <a:pt x="1238512" y="874229"/>
                    <a:pt x="1240862" y="873958"/>
                  </a:cubicBezTo>
                  <a:cubicBezTo>
                    <a:pt x="1243230" y="873677"/>
                    <a:pt x="1245280" y="872835"/>
                    <a:pt x="1246965" y="871450"/>
                  </a:cubicBezTo>
                  <a:cubicBezTo>
                    <a:pt x="1248668" y="870083"/>
                    <a:pt x="1249922" y="868202"/>
                    <a:pt x="1250709" y="865871"/>
                  </a:cubicBezTo>
                  <a:lnTo>
                    <a:pt x="1260659" y="836453"/>
                  </a:lnTo>
                  <a:lnTo>
                    <a:pt x="1272181" y="840356"/>
                  </a:lnTo>
                  <a:lnTo>
                    <a:pt x="1262390" y="869306"/>
                  </a:lnTo>
                  <a:cubicBezTo>
                    <a:pt x="1260705" y="874286"/>
                    <a:pt x="1258197" y="878310"/>
                    <a:pt x="1254846" y="881399"/>
                  </a:cubicBezTo>
                  <a:cubicBezTo>
                    <a:pt x="1251523" y="884478"/>
                    <a:pt x="1247620" y="886425"/>
                    <a:pt x="1243127" y="887212"/>
                  </a:cubicBezTo>
                  <a:cubicBezTo>
                    <a:pt x="1238653" y="888017"/>
                    <a:pt x="1233935" y="887577"/>
                    <a:pt x="1228983" y="885901"/>
                  </a:cubicBezTo>
                  <a:lnTo>
                    <a:pt x="1228983" y="885901"/>
                  </a:lnTo>
                  <a:cubicBezTo>
                    <a:pt x="1224041" y="884226"/>
                    <a:pt x="1220044" y="881699"/>
                    <a:pt x="1216955" y="878338"/>
                  </a:cubicBezTo>
                  <a:cubicBezTo>
                    <a:pt x="1213904" y="874960"/>
                    <a:pt x="1211985" y="871038"/>
                    <a:pt x="1211189" y="866573"/>
                  </a:cubicBezTo>
                  <a:cubicBezTo>
                    <a:pt x="1210422" y="862090"/>
                    <a:pt x="1210862" y="857391"/>
                    <a:pt x="1212528" y="852449"/>
                  </a:cubicBezTo>
                  <a:lnTo>
                    <a:pt x="1222328" y="823490"/>
                  </a:lnTo>
                  <a:lnTo>
                    <a:pt x="1233832" y="827383"/>
                  </a:lnTo>
                  <a:close/>
                  <a:moveTo>
                    <a:pt x="1273969" y="835068"/>
                  </a:moveTo>
                  <a:lnTo>
                    <a:pt x="1269879" y="847170"/>
                  </a:lnTo>
                  <a:lnTo>
                    <a:pt x="1183511" y="817967"/>
                  </a:lnTo>
                  <a:lnTo>
                    <a:pt x="1187611" y="805865"/>
                  </a:lnTo>
                  <a:lnTo>
                    <a:pt x="1273969" y="835068"/>
                  </a:lnTo>
                  <a:close/>
                  <a:moveTo>
                    <a:pt x="1217058" y="847881"/>
                  </a:moveTo>
                  <a:lnTo>
                    <a:pt x="1215701" y="860854"/>
                  </a:lnTo>
                  <a:lnTo>
                    <a:pt x="1166335" y="868754"/>
                  </a:lnTo>
                  <a:lnTo>
                    <a:pt x="1171193" y="854396"/>
                  </a:lnTo>
                  <a:lnTo>
                    <a:pt x="1217058" y="847881"/>
                  </a:lnTo>
                  <a:close/>
                  <a:moveTo>
                    <a:pt x="1146051" y="905810"/>
                  </a:moveTo>
                  <a:cubicBezTo>
                    <a:pt x="1148045" y="901916"/>
                    <a:pt x="1150329" y="898397"/>
                    <a:pt x="1152856" y="895298"/>
                  </a:cubicBezTo>
                  <a:cubicBezTo>
                    <a:pt x="1155383" y="892172"/>
                    <a:pt x="1158154" y="889486"/>
                    <a:pt x="1161196" y="887202"/>
                  </a:cubicBezTo>
                  <a:cubicBezTo>
                    <a:pt x="1164257" y="884946"/>
                    <a:pt x="1167552" y="883056"/>
                    <a:pt x="1171118" y="881568"/>
                  </a:cubicBezTo>
                  <a:lnTo>
                    <a:pt x="1171118" y="881568"/>
                  </a:lnTo>
                  <a:lnTo>
                    <a:pt x="1176201" y="893108"/>
                  </a:lnTo>
                  <a:lnTo>
                    <a:pt x="1176201" y="893108"/>
                  </a:lnTo>
                  <a:cubicBezTo>
                    <a:pt x="1171951" y="894821"/>
                    <a:pt x="1168197" y="897199"/>
                    <a:pt x="1164959" y="900222"/>
                  </a:cubicBezTo>
                  <a:cubicBezTo>
                    <a:pt x="1161729" y="903254"/>
                    <a:pt x="1158996" y="906942"/>
                    <a:pt x="1156768" y="911304"/>
                  </a:cubicBezTo>
                  <a:cubicBezTo>
                    <a:pt x="1153764" y="917163"/>
                    <a:pt x="1152519" y="922264"/>
                    <a:pt x="1153034" y="926607"/>
                  </a:cubicBezTo>
                  <a:cubicBezTo>
                    <a:pt x="1153549" y="930960"/>
                    <a:pt x="1155804" y="934151"/>
                    <a:pt x="1159783" y="936192"/>
                  </a:cubicBezTo>
                  <a:lnTo>
                    <a:pt x="1159848" y="936220"/>
                  </a:lnTo>
                  <a:cubicBezTo>
                    <a:pt x="1162665" y="937661"/>
                    <a:pt x="1165277" y="938082"/>
                    <a:pt x="1167683" y="937474"/>
                  </a:cubicBezTo>
                  <a:cubicBezTo>
                    <a:pt x="1170098" y="936828"/>
                    <a:pt x="1172279" y="935574"/>
                    <a:pt x="1174272" y="933664"/>
                  </a:cubicBezTo>
                  <a:cubicBezTo>
                    <a:pt x="1176257" y="931746"/>
                    <a:pt x="1178541" y="929125"/>
                    <a:pt x="1181087" y="925793"/>
                  </a:cubicBezTo>
                  <a:cubicBezTo>
                    <a:pt x="1181180" y="925699"/>
                    <a:pt x="1181264" y="925578"/>
                    <a:pt x="1181330" y="925456"/>
                  </a:cubicBezTo>
                  <a:cubicBezTo>
                    <a:pt x="1181396" y="925325"/>
                    <a:pt x="1181480" y="925203"/>
                    <a:pt x="1181583" y="925110"/>
                  </a:cubicBezTo>
                  <a:lnTo>
                    <a:pt x="1182154" y="924370"/>
                  </a:lnTo>
                  <a:cubicBezTo>
                    <a:pt x="1185870" y="919400"/>
                    <a:pt x="1189174" y="915525"/>
                    <a:pt x="1192094" y="912745"/>
                  </a:cubicBezTo>
                  <a:cubicBezTo>
                    <a:pt x="1195015" y="909937"/>
                    <a:pt x="1198637" y="908121"/>
                    <a:pt x="1202980" y="907288"/>
                  </a:cubicBezTo>
                  <a:cubicBezTo>
                    <a:pt x="1207314" y="906465"/>
                    <a:pt x="1212350" y="907522"/>
                    <a:pt x="1218078" y="910461"/>
                  </a:cubicBezTo>
                  <a:lnTo>
                    <a:pt x="1218135" y="910490"/>
                  </a:lnTo>
                  <a:cubicBezTo>
                    <a:pt x="1223143" y="913054"/>
                    <a:pt x="1226849" y="916367"/>
                    <a:pt x="1229264" y="920439"/>
                  </a:cubicBezTo>
                  <a:cubicBezTo>
                    <a:pt x="1231651" y="924492"/>
                    <a:pt x="1232690" y="929181"/>
                    <a:pt x="1232334" y="934423"/>
                  </a:cubicBezTo>
                  <a:cubicBezTo>
                    <a:pt x="1231988" y="939692"/>
                    <a:pt x="1230275" y="945355"/>
                    <a:pt x="1227168" y="951420"/>
                  </a:cubicBezTo>
                  <a:cubicBezTo>
                    <a:pt x="1225679" y="954312"/>
                    <a:pt x="1223901" y="956999"/>
                    <a:pt x="1221841" y="959479"/>
                  </a:cubicBezTo>
                  <a:cubicBezTo>
                    <a:pt x="1219763" y="961969"/>
                    <a:pt x="1217405" y="964243"/>
                    <a:pt x="1214765" y="966349"/>
                  </a:cubicBezTo>
                  <a:cubicBezTo>
                    <a:pt x="1212135" y="968436"/>
                    <a:pt x="1209177" y="970308"/>
                    <a:pt x="1205920" y="971984"/>
                  </a:cubicBezTo>
                  <a:lnTo>
                    <a:pt x="1205920" y="971984"/>
                  </a:lnTo>
                  <a:lnTo>
                    <a:pt x="1200210" y="960892"/>
                  </a:lnTo>
                  <a:lnTo>
                    <a:pt x="1200210" y="960892"/>
                  </a:lnTo>
                  <a:cubicBezTo>
                    <a:pt x="1204057" y="958974"/>
                    <a:pt x="1207314" y="956774"/>
                    <a:pt x="1210038" y="954275"/>
                  </a:cubicBezTo>
                  <a:cubicBezTo>
                    <a:pt x="1212734" y="951785"/>
                    <a:pt x="1214868" y="949015"/>
                    <a:pt x="1216450" y="945935"/>
                  </a:cubicBezTo>
                  <a:cubicBezTo>
                    <a:pt x="1219286" y="940394"/>
                    <a:pt x="1220391" y="935508"/>
                    <a:pt x="1219754" y="931315"/>
                  </a:cubicBezTo>
                  <a:cubicBezTo>
                    <a:pt x="1219108" y="927122"/>
                    <a:pt x="1216749" y="923996"/>
                    <a:pt x="1212696" y="921918"/>
                  </a:cubicBezTo>
                  <a:lnTo>
                    <a:pt x="1212631" y="921890"/>
                  </a:lnTo>
                  <a:cubicBezTo>
                    <a:pt x="1209851" y="920467"/>
                    <a:pt x="1207267" y="920130"/>
                    <a:pt x="1204862" y="920888"/>
                  </a:cubicBezTo>
                  <a:cubicBezTo>
                    <a:pt x="1202447" y="921646"/>
                    <a:pt x="1200257" y="923022"/>
                    <a:pt x="1198291" y="924988"/>
                  </a:cubicBezTo>
                  <a:cubicBezTo>
                    <a:pt x="1196316" y="926963"/>
                    <a:pt x="1193845" y="929827"/>
                    <a:pt x="1190877" y="933608"/>
                  </a:cubicBezTo>
                  <a:cubicBezTo>
                    <a:pt x="1190756" y="933749"/>
                    <a:pt x="1190672" y="933870"/>
                    <a:pt x="1190578" y="933992"/>
                  </a:cubicBezTo>
                  <a:cubicBezTo>
                    <a:pt x="1190494" y="934114"/>
                    <a:pt x="1190391" y="934226"/>
                    <a:pt x="1190269" y="934357"/>
                  </a:cubicBezTo>
                  <a:cubicBezTo>
                    <a:pt x="1190147" y="934516"/>
                    <a:pt x="1189998" y="934703"/>
                    <a:pt x="1189848" y="934909"/>
                  </a:cubicBezTo>
                  <a:cubicBezTo>
                    <a:pt x="1189689" y="935115"/>
                    <a:pt x="1189576" y="935302"/>
                    <a:pt x="1189445" y="935471"/>
                  </a:cubicBezTo>
                  <a:cubicBezTo>
                    <a:pt x="1185916" y="939861"/>
                    <a:pt x="1182622" y="943343"/>
                    <a:pt x="1179570" y="945935"/>
                  </a:cubicBezTo>
                  <a:cubicBezTo>
                    <a:pt x="1176509" y="948519"/>
                    <a:pt x="1172878" y="950138"/>
                    <a:pt x="1168675" y="950774"/>
                  </a:cubicBezTo>
                  <a:cubicBezTo>
                    <a:pt x="1164481" y="951411"/>
                    <a:pt x="1159726" y="950372"/>
                    <a:pt x="1154400" y="947648"/>
                  </a:cubicBezTo>
                  <a:lnTo>
                    <a:pt x="1154288" y="947592"/>
                  </a:lnTo>
                  <a:cubicBezTo>
                    <a:pt x="1149355" y="945065"/>
                    <a:pt x="1145723" y="941742"/>
                    <a:pt x="1143402" y="937596"/>
                  </a:cubicBezTo>
                  <a:cubicBezTo>
                    <a:pt x="1141090" y="933440"/>
                    <a:pt x="1140154" y="928685"/>
                    <a:pt x="1140575" y="923303"/>
                  </a:cubicBezTo>
                  <a:cubicBezTo>
                    <a:pt x="1141015" y="917912"/>
                    <a:pt x="1142831" y="912090"/>
                    <a:pt x="1146051" y="905810"/>
                  </a:cubicBezTo>
                  <a:close/>
                  <a:moveTo>
                    <a:pt x="1114844" y="960583"/>
                  </a:moveTo>
                  <a:lnTo>
                    <a:pt x="1121733" y="949820"/>
                  </a:lnTo>
                  <a:lnTo>
                    <a:pt x="1198441" y="998968"/>
                  </a:lnTo>
                  <a:lnTo>
                    <a:pt x="1191542" y="1009732"/>
                  </a:lnTo>
                  <a:lnTo>
                    <a:pt x="1114844" y="960583"/>
                  </a:lnTo>
                  <a:close/>
                  <a:moveTo>
                    <a:pt x="1156572" y="1045168"/>
                  </a:moveTo>
                  <a:lnTo>
                    <a:pt x="1148691" y="1055212"/>
                  </a:lnTo>
                  <a:lnTo>
                    <a:pt x="1082915" y="1003545"/>
                  </a:lnTo>
                  <a:lnTo>
                    <a:pt x="1090797" y="993511"/>
                  </a:lnTo>
                  <a:lnTo>
                    <a:pt x="1156572" y="1045168"/>
                  </a:lnTo>
                  <a:close/>
                  <a:moveTo>
                    <a:pt x="1178353" y="1029528"/>
                  </a:moveTo>
                  <a:lnTo>
                    <a:pt x="1138656" y="1080053"/>
                  </a:lnTo>
                  <a:lnTo>
                    <a:pt x="1129090" y="1072537"/>
                  </a:lnTo>
                  <a:lnTo>
                    <a:pt x="1168787" y="1022012"/>
                  </a:lnTo>
                  <a:lnTo>
                    <a:pt x="1178353" y="1029528"/>
                  </a:lnTo>
                  <a:close/>
                  <a:moveTo>
                    <a:pt x="1121049" y="1098707"/>
                  </a:moveTo>
                  <a:lnTo>
                    <a:pt x="1111792" y="1107533"/>
                  </a:lnTo>
                  <a:lnTo>
                    <a:pt x="1048909" y="1041612"/>
                  </a:lnTo>
                  <a:lnTo>
                    <a:pt x="1058167" y="1032785"/>
                  </a:lnTo>
                  <a:lnTo>
                    <a:pt x="1121049" y="1098707"/>
                  </a:lnTo>
                  <a:close/>
                  <a:moveTo>
                    <a:pt x="1062061" y="1045852"/>
                  </a:moveTo>
                  <a:lnTo>
                    <a:pt x="1024208" y="1081953"/>
                  </a:lnTo>
                  <a:lnTo>
                    <a:pt x="1015830" y="1073164"/>
                  </a:lnTo>
                  <a:lnTo>
                    <a:pt x="1053674" y="1037063"/>
                  </a:lnTo>
                  <a:lnTo>
                    <a:pt x="1062061" y="1045852"/>
                  </a:lnTo>
                  <a:close/>
                  <a:moveTo>
                    <a:pt x="1089093" y="1074193"/>
                  </a:moveTo>
                  <a:lnTo>
                    <a:pt x="1056238" y="1105521"/>
                  </a:lnTo>
                  <a:lnTo>
                    <a:pt x="1047852" y="1096732"/>
                  </a:lnTo>
                  <a:lnTo>
                    <a:pt x="1080706" y="1065395"/>
                  </a:lnTo>
                  <a:lnTo>
                    <a:pt x="1089093" y="1074193"/>
                  </a:lnTo>
                  <a:close/>
                  <a:moveTo>
                    <a:pt x="1116556" y="1102984"/>
                  </a:moveTo>
                  <a:lnTo>
                    <a:pt x="1078713" y="1139085"/>
                  </a:lnTo>
                  <a:lnTo>
                    <a:pt x="1070307" y="1130287"/>
                  </a:lnTo>
                  <a:lnTo>
                    <a:pt x="1108160" y="1094186"/>
                  </a:lnTo>
                  <a:lnTo>
                    <a:pt x="1116556" y="1102984"/>
                  </a:lnTo>
                  <a:close/>
                  <a:moveTo>
                    <a:pt x="1037733" y="1162391"/>
                  </a:moveTo>
                  <a:lnTo>
                    <a:pt x="1027334" y="1169795"/>
                  </a:lnTo>
                  <a:lnTo>
                    <a:pt x="978847" y="1101646"/>
                  </a:lnTo>
                  <a:lnTo>
                    <a:pt x="989247" y="1094242"/>
                  </a:lnTo>
                  <a:lnTo>
                    <a:pt x="1037733" y="1162391"/>
                  </a:lnTo>
                  <a:close/>
                  <a:moveTo>
                    <a:pt x="1063044" y="1153546"/>
                  </a:moveTo>
                  <a:lnTo>
                    <a:pt x="1010691" y="1190789"/>
                  </a:lnTo>
                  <a:lnTo>
                    <a:pt x="1003633" y="1180877"/>
                  </a:lnTo>
                  <a:lnTo>
                    <a:pt x="1055995" y="1143625"/>
                  </a:lnTo>
                  <a:lnTo>
                    <a:pt x="1063044" y="1153546"/>
                  </a:lnTo>
                  <a:close/>
                  <a:moveTo>
                    <a:pt x="936398" y="1129969"/>
                  </a:moveTo>
                  <a:lnTo>
                    <a:pt x="947163" y="1123070"/>
                  </a:lnTo>
                  <a:lnTo>
                    <a:pt x="996342" y="1199756"/>
                  </a:lnTo>
                  <a:lnTo>
                    <a:pt x="985587" y="1206654"/>
                  </a:lnTo>
                  <a:lnTo>
                    <a:pt x="936398" y="1129969"/>
                  </a:lnTo>
                  <a:close/>
                </a:path>
              </a:pathLst>
            </a:cu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9">
              <a:extLst>
                <a:ext uri="{FF2B5EF4-FFF2-40B4-BE49-F238E27FC236}">
                  <a16:creationId xmlns:a16="http://schemas.microsoft.com/office/drawing/2014/main" id="{C9962B3F-2E0A-6F57-8862-913A0DCA74E5}"/>
                </a:ext>
              </a:extLst>
            </p:cNvPr>
            <p:cNvSpPr/>
            <p:nvPr/>
          </p:nvSpPr>
          <p:spPr>
            <a:xfrm>
              <a:off x="402531" y="272942"/>
              <a:ext cx="1075647" cy="1075592"/>
            </a:xfrm>
            <a:custGeom>
              <a:avLst/>
              <a:gdLst>
                <a:gd name="connsiteX0" fmla="*/ 1075647 w 1075647"/>
                <a:gd name="connsiteY0" fmla="*/ 537796 h 1075592"/>
                <a:gd name="connsiteX1" fmla="*/ 537824 w 1075647"/>
                <a:gd name="connsiteY1" fmla="*/ 1075593 h 1075592"/>
                <a:gd name="connsiteX2" fmla="*/ 0 w 1075647"/>
                <a:gd name="connsiteY2" fmla="*/ 537796 h 1075592"/>
                <a:gd name="connsiteX3" fmla="*/ 537824 w 1075647"/>
                <a:gd name="connsiteY3" fmla="*/ 0 h 1075592"/>
                <a:gd name="connsiteX4" fmla="*/ 1075647 w 1075647"/>
                <a:gd name="connsiteY4" fmla="*/ 537796 h 107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647" h="1075592">
                  <a:moveTo>
                    <a:pt x="1075647" y="537796"/>
                  </a:moveTo>
                  <a:cubicBezTo>
                    <a:pt x="1075647" y="834813"/>
                    <a:pt x="834855" y="1075593"/>
                    <a:pt x="537824" y="1075593"/>
                  </a:cubicBezTo>
                  <a:cubicBezTo>
                    <a:pt x="240792" y="1075593"/>
                    <a:pt x="0" y="834813"/>
                    <a:pt x="0" y="537796"/>
                  </a:cubicBezTo>
                  <a:cubicBezTo>
                    <a:pt x="0" y="240780"/>
                    <a:pt x="240792" y="0"/>
                    <a:pt x="537824" y="0"/>
                  </a:cubicBezTo>
                  <a:cubicBezTo>
                    <a:pt x="834855" y="0"/>
                    <a:pt x="1075647" y="240780"/>
                    <a:pt x="1075647" y="537796"/>
                  </a:cubicBezTo>
                  <a:close/>
                </a:path>
              </a:pathLst>
            </a:cu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0">
              <a:extLst>
                <a:ext uri="{FF2B5EF4-FFF2-40B4-BE49-F238E27FC236}">
                  <a16:creationId xmlns:a16="http://schemas.microsoft.com/office/drawing/2014/main" id="{117A83CF-C02F-5496-66AD-6EBED67A7A72}"/>
                </a:ext>
              </a:extLst>
            </p:cNvPr>
            <p:cNvSpPr/>
            <p:nvPr/>
          </p:nvSpPr>
          <p:spPr>
            <a:xfrm>
              <a:off x="574684" y="977241"/>
              <a:ext cx="731780" cy="117906"/>
            </a:xfrm>
            <a:custGeom>
              <a:avLst/>
              <a:gdLst>
                <a:gd name="connsiteX0" fmla="*/ 0 w 731780"/>
                <a:gd name="connsiteY0" fmla="*/ 0 h 117906"/>
                <a:gd name="connsiteX1" fmla="*/ 731781 w 731780"/>
                <a:gd name="connsiteY1" fmla="*/ 0 h 117906"/>
                <a:gd name="connsiteX2" fmla="*/ 731781 w 731780"/>
                <a:gd name="connsiteY2" fmla="*/ 117906 h 117906"/>
                <a:gd name="connsiteX3" fmla="*/ 0 w 731780"/>
                <a:gd name="connsiteY3" fmla="*/ 117906 h 117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1780" h="117906">
                  <a:moveTo>
                    <a:pt x="0" y="0"/>
                  </a:moveTo>
                  <a:lnTo>
                    <a:pt x="731781" y="0"/>
                  </a:lnTo>
                  <a:lnTo>
                    <a:pt x="731781" y="117906"/>
                  </a:lnTo>
                  <a:lnTo>
                    <a:pt x="0" y="117906"/>
                  </a:lnTo>
                  <a:close/>
                </a:path>
              </a:pathLst>
            </a:cu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1">
              <a:extLst>
                <a:ext uri="{FF2B5EF4-FFF2-40B4-BE49-F238E27FC236}">
                  <a16:creationId xmlns:a16="http://schemas.microsoft.com/office/drawing/2014/main" id="{5ABB7A34-B0E2-A66C-1838-CB4C1B30708C}"/>
                </a:ext>
              </a:extLst>
            </p:cNvPr>
            <p:cNvSpPr/>
            <p:nvPr/>
          </p:nvSpPr>
          <p:spPr>
            <a:xfrm>
              <a:off x="560934" y="365763"/>
              <a:ext cx="759281" cy="203561"/>
            </a:xfrm>
            <a:custGeom>
              <a:avLst/>
              <a:gdLst>
                <a:gd name="connsiteX0" fmla="*/ 0 w 759281"/>
                <a:gd name="connsiteY0" fmla="*/ 203562 h 203561"/>
                <a:gd name="connsiteX1" fmla="*/ 759281 w 759281"/>
                <a:gd name="connsiteY1" fmla="*/ 203562 h 203561"/>
                <a:gd name="connsiteX2" fmla="*/ 379636 w 759281"/>
                <a:gd name="connsiteY2" fmla="*/ 0 h 203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9281" h="203561">
                  <a:moveTo>
                    <a:pt x="0" y="203562"/>
                  </a:moveTo>
                  <a:lnTo>
                    <a:pt x="759281" y="203562"/>
                  </a:lnTo>
                  <a:lnTo>
                    <a:pt x="379636" y="0"/>
                  </a:lnTo>
                  <a:close/>
                </a:path>
              </a:pathLst>
            </a:cu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2">
              <a:extLst>
                <a:ext uri="{FF2B5EF4-FFF2-40B4-BE49-F238E27FC236}">
                  <a16:creationId xmlns:a16="http://schemas.microsoft.com/office/drawing/2014/main" id="{4B4AC61C-CC76-9C8E-E471-303DEF46E912}"/>
                </a:ext>
              </a:extLst>
            </p:cNvPr>
            <p:cNvSpPr/>
            <p:nvPr/>
          </p:nvSpPr>
          <p:spPr>
            <a:xfrm>
              <a:off x="772730" y="588362"/>
              <a:ext cx="154201" cy="321132"/>
            </a:xfrm>
            <a:custGeom>
              <a:avLst/>
              <a:gdLst>
                <a:gd name="connsiteX0" fmla="*/ 154202 w 154201"/>
                <a:gd name="connsiteY0" fmla="*/ 73148 h 321132"/>
                <a:gd name="connsiteX1" fmla="*/ 72833 w 154201"/>
                <a:gd name="connsiteY1" fmla="*/ 117 h 321132"/>
                <a:gd name="connsiteX2" fmla="*/ 0 w 154201"/>
                <a:gd name="connsiteY2" fmla="*/ 73148 h 321132"/>
                <a:gd name="connsiteX3" fmla="*/ 0 w 154201"/>
                <a:gd name="connsiteY3" fmla="*/ 321132 h 321132"/>
                <a:gd name="connsiteX4" fmla="*/ 53176 w 154201"/>
                <a:gd name="connsiteY4" fmla="*/ 321132 h 321132"/>
                <a:gd name="connsiteX5" fmla="*/ 53176 w 154201"/>
                <a:gd name="connsiteY5" fmla="*/ 274333 h 321132"/>
                <a:gd name="connsiteX6" fmla="*/ 101026 w 154201"/>
                <a:gd name="connsiteY6" fmla="*/ 274333 h 321132"/>
                <a:gd name="connsiteX7" fmla="*/ 101026 w 154201"/>
                <a:gd name="connsiteY7" fmla="*/ 321132 h 321132"/>
                <a:gd name="connsiteX8" fmla="*/ 154202 w 154201"/>
                <a:gd name="connsiteY8" fmla="*/ 321132 h 321132"/>
                <a:gd name="connsiteX9" fmla="*/ 154202 w 154201"/>
                <a:gd name="connsiteY9" fmla="*/ 73148 h 321132"/>
                <a:gd name="connsiteX10" fmla="*/ 101026 w 154201"/>
                <a:gd name="connsiteY10" fmla="*/ 73023 h 321132"/>
                <a:gd name="connsiteX11" fmla="*/ 101026 w 154201"/>
                <a:gd name="connsiteY11" fmla="*/ 237165 h 321132"/>
                <a:gd name="connsiteX12" fmla="*/ 53176 w 154201"/>
                <a:gd name="connsiteY12" fmla="*/ 237165 h 321132"/>
                <a:gd name="connsiteX13" fmla="*/ 53176 w 154201"/>
                <a:gd name="connsiteY13" fmla="*/ 73023 h 321132"/>
                <a:gd name="connsiteX14" fmla="*/ 65138 w 154201"/>
                <a:gd name="connsiteY14" fmla="*/ 52303 h 321132"/>
                <a:gd name="connsiteX15" fmla="*/ 89063 w 154201"/>
                <a:gd name="connsiteY15" fmla="*/ 52303 h 321132"/>
                <a:gd name="connsiteX16" fmla="*/ 101026 w 154201"/>
                <a:gd name="connsiteY16" fmla="*/ 73023 h 321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201" h="321132">
                  <a:moveTo>
                    <a:pt x="154202" y="73148"/>
                  </a:moveTo>
                  <a:cubicBezTo>
                    <a:pt x="152087" y="31858"/>
                    <a:pt x="117116" y="-2256"/>
                    <a:pt x="72833" y="117"/>
                  </a:cubicBezTo>
                  <a:cubicBezTo>
                    <a:pt x="33678" y="2214"/>
                    <a:pt x="1563" y="33373"/>
                    <a:pt x="0" y="73148"/>
                  </a:cubicBezTo>
                  <a:lnTo>
                    <a:pt x="0" y="321132"/>
                  </a:lnTo>
                  <a:lnTo>
                    <a:pt x="53176" y="321132"/>
                  </a:lnTo>
                  <a:lnTo>
                    <a:pt x="53176" y="274333"/>
                  </a:lnTo>
                  <a:lnTo>
                    <a:pt x="101026" y="274333"/>
                  </a:lnTo>
                  <a:lnTo>
                    <a:pt x="101026" y="321132"/>
                  </a:lnTo>
                  <a:lnTo>
                    <a:pt x="154202" y="321132"/>
                  </a:lnTo>
                  <a:lnTo>
                    <a:pt x="154202" y="73148"/>
                  </a:lnTo>
                  <a:close/>
                  <a:moveTo>
                    <a:pt x="101026" y="73023"/>
                  </a:moveTo>
                  <a:lnTo>
                    <a:pt x="101026" y="237165"/>
                  </a:lnTo>
                  <a:lnTo>
                    <a:pt x="53176" y="237165"/>
                  </a:lnTo>
                  <a:lnTo>
                    <a:pt x="53176" y="73023"/>
                  </a:lnTo>
                  <a:cubicBezTo>
                    <a:pt x="53176" y="64472"/>
                    <a:pt x="57734" y="56573"/>
                    <a:pt x="65138" y="52303"/>
                  </a:cubicBezTo>
                  <a:cubicBezTo>
                    <a:pt x="72543" y="48030"/>
                    <a:pt x="81659" y="48030"/>
                    <a:pt x="89063" y="52303"/>
                  </a:cubicBezTo>
                  <a:cubicBezTo>
                    <a:pt x="96467" y="56573"/>
                    <a:pt x="101026" y="64472"/>
                    <a:pt x="101026" y="73023"/>
                  </a:cubicBezTo>
                  <a:close/>
                </a:path>
              </a:pathLst>
            </a:cu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3">
              <a:extLst>
                <a:ext uri="{FF2B5EF4-FFF2-40B4-BE49-F238E27FC236}">
                  <a16:creationId xmlns:a16="http://schemas.microsoft.com/office/drawing/2014/main" id="{228F15DF-6F68-099D-6395-C00F1F01D8CD}"/>
                </a:ext>
              </a:extLst>
            </p:cNvPr>
            <p:cNvSpPr/>
            <p:nvPr/>
          </p:nvSpPr>
          <p:spPr>
            <a:xfrm>
              <a:off x="560934" y="588378"/>
              <a:ext cx="759281" cy="376423"/>
            </a:xfrm>
            <a:custGeom>
              <a:avLst/>
              <a:gdLst>
                <a:gd name="connsiteX0" fmla="*/ 494431 w 759281"/>
                <a:gd name="connsiteY0" fmla="*/ 73034 h 376423"/>
                <a:gd name="connsiteX1" fmla="*/ 494431 w 759281"/>
                <a:gd name="connsiteY1" fmla="*/ 250842 h 376423"/>
                <a:gd name="connsiteX2" fmla="*/ 470506 w 759281"/>
                <a:gd name="connsiteY2" fmla="*/ 274766 h 376423"/>
                <a:gd name="connsiteX3" fmla="*/ 446581 w 759281"/>
                <a:gd name="connsiteY3" fmla="*/ 250842 h 376423"/>
                <a:gd name="connsiteX4" fmla="*/ 446581 w 759281"/>
                <a:gd name="connsiteY4" fmla="*/ 73034 h 376423"/>
                <a:gd name="connsiteX5" fmla="*/ 458544 w 759281"/>
                <a:gd name="connsiteY5" fmla="*/ 52313 h 376423"/>
                <a:gd name="connsiteX6" fmla="*/ 482469 w 759281"/>
                <a:gd name="connsiteY6" fmla="*/ 52313 h 376423"/>
                <a:gd name="connsiteX7" fmla="*/ 494431 w 759281"/>
                <a:gd name="connsiteY7" fmla="*/ 73034 h 376423"/>
                <a:gd name="connsiteX8" fmla="*/ 466434 w 759281"/>
                <a:gd name="connsiteY8" fmla="*/ 52 h 376423"/>
                <a:gd name="connsiteX9" fmla="*/ 393405 w 759281"/>
                <a:gd name="connsiteY9" fmla="*/ 73159 h 376423"/>
                <a:gd name="connsiteX10" fmla="*/ 393405 w 759281"/>
                <a:gd name="connsiteY10" fmla="*/ 244347 h 376423"/>
                <a:gd name="connsiteX11" fmla="*/ 446581 w 759281"/>
                <a:gd name="connsiteY11" fmla="*/ 318654 h 376423"/>
                <a:gd name="connsiteX12" fmla="*/ 446581 w 759281"/>
                <a:gd name="connsiteY12" fmla="*/ 340257 h 376423"/>
                <a:gd name="connsiteX13" fmla="*/ 0 w 759281"/>
                <a:gd name="connsiteY13" fmla="*/ 340257 h 376423"/>
                <a:gd name="connsiteX14" fmla="*/ 0 w 759281"/>
                <a:gd name="connsiteY14" fmla="*/ 376423 h 376423"/>
                <a:gd name="connsiteX15" fmla="*/ 759281 w 759281"/>
                <a:gd name="connsiteY15" fmla="*/ 376423 h 376423"/>
                <a:gd name="connsiteX16" fmla="*/ 759281 w 759281"/>
                <a:gd name="connsiteY16" fmla="*/ 340257 h 376423"/>
                <a:gd name="connsiteX17" fmla="*/ 494431 w 759281"/>
                <a:gd name="connsiteY17" fmla="*/ 340257 h 376423"/>
                <a:gd name="connsiteX18" fmla="*/ 494431 w 759281"/>
                <a:gd name="connsiteY18" fmla="*/ 318654 h 376423"/>
                <a:gd name="connsiteX19" fmla="*/ 547607 w 759281"/>
                <a:gd name="connsiteY19" fmla="*/ 244347 h 376423"/>
                <a:gd name="connsiteX20" fmla="*/ 547607 w 759281"/>
                <a:gd name="connsiteY20" fmla="*/ 73159 h 376423"/>
                <a:gd name="connsiteX21" fmla="*/ 466434 w 759281"/>
                <a:gd name="connsiteY21" fmla="*/ 52 h 37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9281" h="376423">
                  <a:moveTo>
                    <a:pt x="494431" y="73034"/>
                  </a:moveTo>
                  <a:lnTo>
                    <a:pt x="494431" y="250842"/>
                  </a:lnTo>
                  <a:cubicBezTo>
                    <a:pt x="494431" y="264049"/>
                    <a:pt x="483723" y="274766"/>
                    <a:pt x="470506" y="274766"/>
                  </a:cubicBezTo>
                  <a:cubicBezTo>
                    <a:pt x="457289" y="274766"/>
                    <a:pt x="446581" y="264049"/>
                    <a:pt x="446581" y="250842"/>
                  </a:cubicBezTo>
                  <a:lnTo>
                    <a:pt x="446581" y="73034"/>
                  </a:lnTo>
                  <a:cubicBezTo>
                    <a:pt x="446581" y="64486"/>
                    <a:pt x="451140" y="56583"/>
                    <a:pt x="458544" y="52313"/>
                  </a:cubicBezTo>
                  <a:cubicBezTo>
                    <a:pt x="465948" y="48043"/>
                    <a:pt x="475064" y="48043"/>
                    <a:pt x="482469" y="52313"/>
                  </a:cubicBezTo>
                  <a:cubicBezTo>
                    <a:pt x="489873" y="56583"/>
                    <a:pt x="494431" y="64486"/>
                    <a:pt x="494431" y="73034"/>
                  </a:cubicBezTo>
                  <a:close/>
                  <a:moveTo>
                    <a:pt x="466434" y="52"/>
                  </a:moveTo>
                  <a:cubicBezTo>
                    <a:pt x="426915" y="1416"/>
                    <a:pt x="395146" y="33803"/>
                    <a:pt x="393405" y="73159"/>
                  </a:cubicBezTo>
                  <a:lnTo>
                    <a:pt x="393405" y="244347"/>
                  </a:lnTo>
                  <a:cubicBezTo>
                    <a:pt x="393555" y="277593"/>
                    <a:pt x="414962" y="308349"/>
                    <a:pt x="446581" y="318654"/>
                  </a:cubicBezTo>
                  <a:lnTo>
                    <a:pt x="446581" y="340257"/>
                  </a:lnTo>
                  <a:lnTo>
                    <a:pt x="0" y="340257"/>
                  </a:lnTo>
                  <a:lnTo>
                    <a:pt x="0" y="376423"/>
                  </a:lnTo>
                  <a:lnTo>
                    <a:pt x="759281" y="376423"/>
                  </a:lnTo>
                  <a:lnTo>
                    <a:pt x="759281" y="340257"/>
                  </a:lnTo>
                  <a:lnTo>
                    <a:pt x="494431" y="340257"/>
                  </a:lnTo>
                  <a:lnTo>
                    <a:pt x="494431" y="318654"/>
                  </a:lnTo>
                  <a:cubicBezTo>
                    <a:pt x="526041" y="308321"/>
                    <a:pt x="547476" y="277593"/>
                    <a:pt x="547607" y="244347"/>
                  </a:cubicBezTo>
                  <a:lnTo>
                    <a:pt x="547607" y="73159"/>
                  </a:lnTo>
                  <a:cubicBezTo>
                    <a:pt x="547130" y="34913"/>
                    <a:pt x="513227" y="-1564"/>
                    <a:pt x="466434" y="52"/>
                  </a:cubicBezTo>
                  <a:close/>
                </a:path>
              </a:pathLst>
            </a:cu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4">
              <a:extLst>
                <a:ext uri="{FF2B5EF4-FFF2-40B4-BE49-F238E27FC236}">
                  <a16:creationId xmlns:a16="http://schemas.microsoft.com/office/drawing/2014/main" id="{4F8FCB72-9C3E-64DB-34B8-886135876106}"/>
                </a:ext>
              </a:extLst>
            </p:cNvPr>
            <p:cNvSpPr/>
            <p:nvPr/>
          </p:nvSpPr>
          <p:spPr>
            <a:xfrm>
              <a:off x="1136294" y="588471"/>
              <a:ext cx="154201" cy="321339"/>
            </a:xfrm>
            <a:custGeom>
              <a:avLst/>
              <a:gdLst>
                <a:gd name="connsiteX0" fmla="*/ 0 w 154201"/>
                <a:gd name="connsiteY0" fmla="*/ 0 h 321339"/>
                <a:gd name="connsiteX1" fmla="*/ 0 w 154201"/>
                <a:gd name="connsiteY1" fmla="*/ 244254 h 321339"/>
                <a:gd name="connsiteX2" fmla="*/ 0 w 154201"/>
                <a:gd name="connsiteY2" fmla="*/ 244740 h 321339"/>
                <a:gd name="connsiteX3" fmla="*/ 38695 w 154201"/>
                <a:gd name="connsiteY3" fmla="*/ 311092 h 321339"/>
                <a:gd name="connsiteX4" fmla="*/ 115937 w 154201"/>
                <a:gd name="connsiteY4" fmla="*/ 310849 h 321339"/>
                <a:gd name="connsiteX5" fmla="*/ 154202 w 154201"/>
                <a:gd name="connsiteY5" fmla="*/ 244740 h 321339"/>
                <a:gd name="connsiteX6" fmla="*/ 154202 w 154201"/>
                <a:gd name="connsiteY6" fmla="*/ 244254 h 321339"/>
                <a:gd name="connsiteX7" fmla="*/ 154202 w 154201"/>
                <a:gd name="connsiteY7" fmla="*/ 0 h 321339"/>
                <a:gd name="connsiteX8" fmla="*/ 101026 w 154201"/>
                <a:gd name="connsiteY8" fmla="*/ 0 h 321339"/>
                <a:gd name="connsiteX9" fmla="*/ 101026 w 154201"/>
                <a:gd name="connsiteY9" fmla="*/ 250749 h 321339"/>
                <a:gd name="connsiteX10" fmla="*/ 77101 w 154201"/>
                <a:gd name="connsiteY10" fmla="*/ 274673 h 321339"/>
                <a:gd name="connsiteX11" fmla="*/ 53167 w 154201"/>
                <a:gd name="connsiteY11" fmla="*/ 250749 h 321339"/>
                <a:gd name="connsiteX12" fmla="*/ 53167 w 154201"/>
                <a:gd name="connsiteY12" fmla="*/ 0 h 321339"/>
                <a:gd name="connsiteX13" fmla="*/ 0 w 154201"/>
                <a:gd name="connsiteY13" fmla="*/ 0 h 32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4201" h="321339">
                  <a:moveTo>
                    <a:pt x="0" y="0"/>
                  </a:moveTo>
                  <a:lnTo>
                    <a:pt x="0" y="244254"/>
                  </a:lnTo>
                  <a:cubicBezTo>
                    <a:pt x="0" y="244413"/>
                    <a:pt x="0" y="244581"/>
                    <a:pt x="0" y="244740"/>
                  </a:cubicBezTo>
                  <a:cubicBezTo>
                    <a:pt x="178" y="272155"/>
                    <a:pt x="14902" y="297427"/>
                    <a:pt x="38695" y="311092"/>
                  </a:cubicBezTo>
                  <a:cubicBezTo>
                    <a:pt x="62630" y="324842"/>
                    <a:pt x="92087" y="324748"/>
                    <a:pt x="115937" y="310849"/>
                  </a:cubicBezTo>
                  <a:cubicBezTo>
                    <a:pt x="139637" y="297034"/>
                    <a:pt x="154202" y="272155"/>
                    <a:pt x="154202" y="244740"/>
                  </a:cubicBezTo>
                  <a:lnTo>
                    <a:pt x="154202" y="244254"/>
                  </a:lnTo>
                  <a:lnTo>
                    <a:pt x="154202" y="0"/>
                  </a:lnTo>
                  <a:lnTo>
                    <a:pt x="101026" y="0"/>
                  </a:lnTo>
                  <a:lnTo>
                    <a:pt x="101026" y="250749"/>
                  </a:lnTo>
                  <a:cubicBezTo>
                    <a:pt x="101026" y="263956"/>
                    <a:pt x="90308" y="274673"/>
                    <a:pt x="77101" y="274673"/>
                  </a:cubicBezTo>
                  <a:cubicBezTo>
                    <a:pt x="63884" y="274673"/>
                    <a:pt x="53167" y="263956"/>
                    <a:pt x="53167" y="250749"/>
                  </a:cubicBezTo>
                  <a:lnTo>
                    <a:pt x="53167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5">
              <a:extLst>
                <a:ext uri="{FF2B5EF4-FFF2-40B4-BE49-F238E27FC236}">
                  <a16:creationId xmlns:a16="http://schemas.microsoft.com/office/drawing/2014/main" id="{B205D13D-B47E-E156-B502-CF35BCAF2625}"/>
                </a:ext>
              </a:extLst>
            </p:cNvPr>
            <p:cNvSpPr/>
            <p:nvPr/>
          </p:nvSpPr>
          <p:spPr>
            <a:xfrm>
              <a:off x="590653" y="588471"/>
              <a:ext cx="154202" cy="321023"/>
            </a:xfrm>
            <a:custGeom>
              <a:avLst/>
              <a:gdLst>
                <a:gd name="connsiteX0" fmla="*/ 154202 w 154202"/>
                <a:gd name="connsiteY0" fmla="*/ 44216 h 321023"/>
                <a:gd name="connsiteX1" fmla="*/ 154202 w 154202"/>
                <a:gd name="connsiteY1" fmla="*/ 0 h 321023"/>
                <a:gd name="connsiteX2" fmla="*/ 5934 w 154202"/>
                <a:gd name="connsiteY2" fmla="*/ 0 h 321023"/>
                <a:gd name="connsiteX3" fmla="*/ 0 w 154202"/>
                <a:gd name="connsiteY3" fmla="*/ 0 h 321023"/>
                <a:gd name="connsiteX4" fmla="*/ 0 w 154202"/>
                <a:gd name="connsiteY4" fmla="*/ 44216 h 321023"/>
                <a:gd name="connsiteX5" fmla="*/ 50209 w 154202"/>
                <a:gd name="connsiteY5" fmla="*/ 44216 h 321023"/>
                <a:gd name="connsiteX6" fmla="*/ 50209 w 154202"/>
                <a:gd name="connsiteY6" fmla="*/ 321023 h 321023"/>
                <a:gd name="connsiteX7" fmla="*/ 103375 w 154202"/>
                <a:gd name="connsiteY7" fmla="*/ 321023 h 321023"/>
                <a:gd name="connsiteX8" fmla="*/ 103375 w 154202"/>
                <a:gd name="connsiteY8" fmla="*/ 44216 h 3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202" h="321023">
                  <a:moveTo>
                    <a:pt x="154202" y="44216"/>
                  </a:moveTo>
                  <a:lnTo>
                    <a:pt x="154202" y="0"/>
                  </a:lnTo>
                  <a:lnTo>
                    <a:pt x="5934" y="0"/>
                  </a:lnTo>
                  <a:lnTo>
                    <a:pt x="0" y="0"/>
                  </a:lnTo>
                  <a:lnTo>
                    <a:pt x="0" y="44216"/>
                  </a:lnTo>
                  <a:lnTo>
                    <a:pt x="50209" y="44216"/>
                  </a:lnTo>
                  <a:lnTo>
                    <a:pt x="50209" y="321023"/>
                  </a:lnTo>
                  <a:lnTo>
                    <a:pt x="103375" y="321023"/>
                  </a:lnTo>
                  <a:lnTo>
                    <a:pt x="103375" y="44216"/>
                  </a:lnTo>
                  <a:close/>
                </a:path>
              </a:pathLst>
            </a:cu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16">
              <a:extLst>
                <a:ext uri="{FF2B5EF4-FFF2-40B4-BE49-F238E27FC236}">
                  <a16:creationId xmlns:a16="http://schemas.microsoft.com/office/drawing/2014/main" id="{583DAF7E-D124-A602-D4ED-367E287CCB33}"/>
                </a:ext>
              </a:extLst>
            </p:cNvPr>
            <p:cNvSpPr/>
            <p:nvPr/>
          </p:nvSpPr>
          <p:spPr>
            <a:xfrm>
              <a:off x="574684" y="977241"/>
              <a:ext cx="731780" cy="117915"/>
            </a:xfrm>
            <a:custGeom>
              <a:avLst/>
              <a:gdLst>
                <a:gd name="connsiteX0" fmla="*/ 731781 w 731780"/>
                <a:gd name="connsiteY0" fmla="*/ 0 h 117915"/>
                <a:gd name="connsiteX1" fmla="*/ 0 w 731780"/>
                <a:gd name="connsiteY1" fmla="*/ 0 h 117915"/>
                <a:gd name="connsiteX2" fmla="*/ 0 w 731780"/>
                <a:gd name="connsiteY2" fmla="*/ 117915 h 117915"/>
                <a:gd name="connsiteX3" fmla="*/ 731781 w 731780"/>
                <a:gd name="connsiteY3" fmla="*/ 117915 h 117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1780" h="117915">
                  <a:moveTo>
                    <a:pt x="731781" y="0"/>
                  </a:moveTo>
                  <a:lnTo>
                    <a:pt x="0" y="0"/>
                  </a:lnTo>
                  <a:lnTo>
                    <a:pt x="0" y="117915"/>
                  </a:lnTo>
                  <a:lnTo>
                    <a:pt x="731781" y="117915"/>
                  </a:lnTo>
                  <a:close/>
                </a:path>
              </a:pathLst>
            </a:cu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2" name="Freeform: Shape 17">
              <a:extLst>
                <a:ext uri="{FF2B5EF4-FFF2-40B4-BE49-F238E27FC236}">
                  <a16:creationId xmlns:a16="http://schemas.microsoft.com/office/drawing/2014/main" id="{84A99291-A6A8-1A43-86A5-C7D35B8D56DB}"/>
                </a:ext>
              </a:extLst>
            </p:cNvPr>
            <p:cNvSpPr/>
            <p:nvPr/>
          </p:nvSpPr>
          <p:spPr>
            <a:xfrm>
              <a:off x="610787" y="379128"/>
              <a:ext cx="659575" cy="176831"/>
            </a:xfrm>
            <a:custGeom>
              <a:avLst/>
              <a:gdLst>
                <a:gd name="connsiteX0" fmla="*/ 0 w 659575"/>
                <a:gd name="connsiteY0" fmla="*/ 176832 h 176831"/>
                <a:gd name="connsiteX1" fmla="*/ 659575 w 659575"/>
                <a:gd name="connsiteY1" fmla="*/ 176832 h 176831"/>
                <a:gd name="connsiteX2" fmla="*/ 329783 w 659575"/>
                <a:gd name="connsiteY2" fmla="*/ 0 h 176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9575" h="176831">
                  <a:moveTo>
                    <a:pt x="0" y="176832"/>
                  </a:moveTo>
                  <a:lnTo>
                    <a:pt x="659575" y="176832"/>
                  </a:lnTo>
                  <a:lnTo>
                    <a:pt x="329783" y="0"/>
                  </a:lnTo>
                  <a:close/>
                </a:path>
              </a:pathLst>
            </a:cu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2438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81948888-7507-109E-8D05-CDE3EE20B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924F2F10-6BF5-EEDE-E54F-D717DF52A24F}"/>
              </a:ext>
            </a:extLst>
          </p:cNvPr>
          <p:cNvSpPr txBox="1"/>
          <p:nvPr/>
        </p:nvSpPr>
        <p:spPr>
          <a:xfrm>
            <a:off x="1224687" y="346237"/>
            <a:ext cx="8374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LIST VA ARRAY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0F673E35-93F5-EDBB-681F-D0E229B309F8}"/>
              </a:ext>
            </a:extLst>
          </p:cNvPr>
          <p:cNvSpPr txBox="1"/>
          <p:nvPr/>
        </p:nvSpPr>
        <p:spPr>
          <a:xfrm>
            <a:off x="1177733" y="1309905"/>
            <a:ext cx="428900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Numpyda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massiv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yaratishning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eng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oson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yo'llaridan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biri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altLang="ru-RU" sz="24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</a:t>
            </a:r>
            <a:r>
              <a:rPr lang="en-US" altLang="ru-RU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funksiyasi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yordamida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amalga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oshiriladi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ru-RU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shbu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funksiya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qanday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turdagi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ketma-ket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ma'lumotlarni</a:t>
            </a:r>
            <a:r>
              <a:rPr lang="en-US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(List)</a:t>
            </a:r>
            <a:r>
              <a:rPr lang="ru-RU" altLang="ru-RU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qabul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qilib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yangi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arrayiga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o'girib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beradi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A4584D94-4420-5B11-7476-0ECB614E1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094" y="1385476"/>
            <a:ext cx="4419600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1" name="Picture 3">
            <a:extLst>
              <a:ext uri="{FF2B5EF4-FFF2-40B4-BE49-F238E27FC236}">
                <a16:creationId xmlns:a16="http://schemas.microsoft.com/office/drawing/2014/main" id="{8C574EE8-91D1-830F-3682-3BF0B15A0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961" y="2142343"/>
            <a:ext cx="612457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>
            <a:extLst>
              <a:ext uri="{FF2B5EF4-FFF2-40B4-BE49-F238E27FC236}">
                <a16:creationId xmlns:a16="http://schemas.microsoft.com/office/drawing/2014/main" id="{AA93AE23-7A6E-7AA1-C1AE-F17BB3971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053" y="3228320"/>
            <a:ext cx="447675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3" name="Picture 5">
            <a:extLst>
              <a:ext uri="{FF2B5EF4-FFF2-40B4-BE49-F238E27FC236}">
                <a16:creationId xmlns:a16="http://schemas.microsoft.com/office/drawing/2014/main" id="{E93C34EC-D44B-F95F-C02A-F1D3060A3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473" y="4592089"/>
            <a:ext cx="54483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95CFD75-4C0F-76F4-D1C6-469150418B24}"/>
              </a:ext>
            </a:extLst>
          </p:cNvPr>
          <p:cNvSpPr/>
          <p:nvPr/>
        </p:nvSpPr>
        <p:spPr>
          <a:xfrm>
            <a:off x="5447071" y="1455174"/>
            <a:ext cx="6351640" cy="459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z-Cyrl-UZ" dirty="0"/>
          </a:p>
        </p:txBody>
      </p:sp>
    </p:spTree>
    <p:extLst>
      <p:ext uri="{BB962C8B-B14F-4D97-AF65-F5344CB8AC3E}">
        <p14:creationId xmlns:p14="http://schemas.microsoft.com/office/powerpoint/2010/main" val="143894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6C49F902-2620-C0F3-2FE5-7505A9462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C9D1D7-BF84-BD9B-3247-9927D470D91A}"/>
              </a:ext>
            </a:extLst>
          </p:cNvPr>
          <p:cNvSpPr txBox="1"/>
          <p:nvPr/>
        </p:nvSpPr>
        <p:spPr>
          <a:xfrm>
            <a:off x="1221657" y="247472"/>
            <a:ext cx="96561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np.setdiff1d()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FUNKSIYASI</a:t>
            </a:r>
            <a:r>
              <a:rPr lang="en-US" sz="4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09D332-98A2-838B-9A7B-9B7A0A300C71}"/>
              </a:ext>
            </a:extLst>
          </p:cNvPr>
          <p:cNvSpPr txBox="1"/>
          <p:nvPr/>
        </p:nvSpPr>
        <p:spPr>
          <a:xfrm>
            <a:off x="1221657" y="1126628"/>
            <a:ext cx="103034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np.setdiff1d(ar1, ar2)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ar1 massivda bor, lekin ar2 massivda yo‘q bo‘lgan elementlarni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qaytaradi.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DBF49D-2B28-3422-D695-3D022C323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657" y="2539580"/>
            <a:ext cx="6554115" cy="5048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96F340-D03B-09B6-9CD3-D61F0A75950D}"/>
              </a:ext>
            </a:extLst>
          </p:cNvPr>
          <p:cNvSpPr txBox="1"/>
          <p:nvPr/>
        </p:nvSpPr>
        <p:spPr>
          <a:xfrm>
            <a:off x="1221657" y="2017770"/>
            <a:ext cx="20999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Sintaksis</a:t>
            </a:r>
            <a:endParaRPr lang="ru-RU" sz="24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CD324A15-1F37-1FC4-7FB5-103007FC37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476609"/>
              </p:ext>
            </p:extLst>
          </p:nvPr>
        </p:nvGraphicFramePr>
        <p:xfrm>
          <a:off x="1299927" y="3536812"/>
          <a:ext cx="10515600" cy="219456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64070089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3595545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 b="1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 b="1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Ma’nosi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836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 b="1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Asosiy massiv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8813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 b="1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Ayiriladigan massiv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17396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 b="1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assume_unique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Agar massivlar unique bo‘lsa tezroq ishlaydi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2566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978488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C043C6EB-412F-961D-6165-7651DBC4E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214944-20D3-E257-082F-1FD16524426A}"/>
              </a:ext>
            </a:extLst>
          </p:cNvPr>
          <p:cNvSpPr txBox="1"/>
          <p:nvPr/>
        </p:nvSpPr>
        <p:spPr>
          <a:xfrm>
            <a:off x="1221657" y="247472"/>
            <a:ext cx="96561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np.setdiff1d()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FUNKSIYASI</a:t>
            </a:r>
            <a:r>
              <a:rPr lang="en-US" sz="4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 descr="Изображение выглядит как текст, Шрифт, снимок экран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A83AF06-ACC6-3F29-35D0-0BCA90752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21656" y="1360974"/>
            <a:ext cx="3928443" cy="2767405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7" name="Рисунок 6" descr="Изображение выглядит как текст, Шрифт, часы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AABCE17-FCE6-60B6-E8EC-17BCDECD7D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656" y="4291073"/>
            <a:ext cx="1333686" cy="485843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Шрифт, снимок экрана, Графи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AA6EF17-0948-1A8F-D7CB-6432A5EE24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6036" y="5243026"/>
            <a:ext cx="3371643" cy="8339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B2F6EE-733E-1436-8714-C03BBE29BF01}"/>
              </a:ext>
            </a:extLst>
          </p:cNvPr>
          <p:cNvSpPr txBox="1"/>
          <p:nvPr/>
        </p:nvSpPr>
        <p:spPr>
          <a:xfrm>
            <a:off x="2555342" y="4293279"/>
            <a:ext cx="2306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Natija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aralangan (o‘sish bo‘yicha)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 descr="Изображение выглядит как текст, Шриф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EEC6C2F-345E-CF17-0861-F69687FB1E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2657" y="1764875"/>
            <a:ext cx="6097508" cy="1959601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7BC811B-3937-D20F-A4B8-5BE6DDC65E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74466" y="3933089"/>
            <a:ext cx="1857634" cy="3905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01B75DF-52D2-EB7C-22DA-EEAB3C38B4BA}"/>
              </a:ext>
            </a:extLst>
          </p:cNvPr>
          <p:cNvSpPr txBox="1"/>
          <p:nvPr/>
        </p:nvSpPr>
        <p:spPr>
          <a:xfrm>
            <a:off x="5472657" y="1291237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Barcha talabalar ichidan imtihondan o‘tmaganlarni aniqlash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9FC2F6-6212-8808-909B-58C82A376692}"/>
              </a:ext>
            </a:extLst>
          </p:cNvPr>
          <p:cNvSpPr txBox="1"/>
          <p:nvPr/>
        </p:nvSpPr>
        <p:spPr>
          <a:xfrm>
            <a:off x="7314284" y="3933089"/>
            <a:ext cx="2847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Imtihondan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o’ta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olmaganlar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1717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0F61F-1FF4-91BB-F7F3-742C2A891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FCA009-C98D-BF22-63A7-707C7276142E}"/>
              </a:ext>
            </a:extLst>
          </p:cNvPr>
          <p:cNvSpPr txBox="1"/>
          <p:nvPr/>
        </p:nvSpPr>
        <p:spPr>
          <a:xfrm>
            <a:off x="426569" y="2672705"/>
            <a:ext cx="82104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NUMPYDA CHIZIQLI ALGEBRA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284934E-3D7A-3D88-17E1-DA563B18C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993" y="4780935"/>
            <a:ext cx="4615699" cy="207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70501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FBB6769F-FDBE-7570-79A3-5CA604F9751D}"/>
              </a:ext>
            </a:extLst>
          </p:cNvPr>
          <p:cNvSpPr txBox="1"/>
          <p:nvPr/>
        </p:nvSpPr>
        <p:spPr>
          <a:xfrm>
            <a:off x="1312791" y="1576836"/>
            <a:ext cx="9892340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rgbClr val="00B0F0"/>
                </a:solidFill>
              </a:rPr>
              <a:t>dot()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funksiyasi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massivlar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vektorlar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matritsalarga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e'tibor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qaratuvchi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modulining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mashhur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funksiyasidir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rgbClr val="00B0F0"/>
                </a:solidFill>
              </a:rPr>
              <a:t>dot()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funksiyasi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yordamida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siz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ikkita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vektorning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boshlang’ich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kesishish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nuqtalarini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hisoblashingiz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mumkin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rgbClr val="00B0F0"/>
                </a:solidFill>
              </a:rPr>
              <a:t>dot()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funksiyasi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ikki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o'lchovli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massivlar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ishlashi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matritsalarni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ko'paytirishni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amalga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oshirishi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mumkin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B10989-7461-CF0E-5351-339DE99DAA03}"/>
              </a:ext>
            </a:extLst>
          </p:cNvPr>
          <p:cNvSpPr txBox="1"/>
          <p:nvPr/>
        </p:nvSpPr>
        <p:spPr>
          <a:xfrm>
            <a:off x="1221657" y="279009"/>
            <a:ext cx="96561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np.dot()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FUNKSIYASI</a:t>
            </a:r>
            <a:r>
              <a:rPr lang="en-US" sz="4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 descr="Numpy Logo Icons for Data Science and Programming">
            <a:extLst>
              <a:ext uri="{FF2B5EF4-FFF2-40B4-BE49-F238E27FC236}">
                <a16:creationId xmlns:a16="http://schemas.microsoft.com/office/drawing/2014/main" id="{4BE082E2-4576-4778-9D56-4AE947A54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62790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4EA3A8FC-253F-8223-FB1E-2FEF0E1A6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BF4823-9474-D1EC-1FBE-FFEBA5EA7427}"/>
              </a:ext>
            </a:extLst>
          </p:cNvPr>
          <p:cNvSpPr txBox="1"/>
          <p:nvPr/>
        </p:nvSpPr>
        <p:spPr>
          <a:xfrm>
            <a:off x="1221657" y="279009"/>
            <a:ext cx="96561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np.dot()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FUNKSIYASI</a:t>
            </a:r>
            <a:r>
              <a:rPr lang="en-US" sz="4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 descr="Изображение выглядит как текст, Шриф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0BB65D8-E07E-DB6F-B178-B5F53E3C6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85032" y="1392512"/>
            <a:ext cx="7363853" cy="1895740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7" name="Рисунок 6" descr="Изображение выглядит как текст, снимок экрана, Шрифт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94E1405-CC8D-F73C-4416-9E2D50ADD1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21657" y="3552346"/>
            <a:ext cx="3522802" cy="2910487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8" name="Стрелка: вправо 7">
            <a:extLst>
              <a:ext uri="{FF2B5EF4-FFF2-40B4-BE49-F238E27FC236}">
                <a16:creationId xmlns:a16="http://schemas.microsoft.com/office/drawing/2014/main" id="{C8389750-FBD3-17BB-EE8B-3D24198E7828}"/>
              </a:ext>
            </a:extLst>
          </p:cNvPr>
          <p:cNvSpPr/>
          <p:nvPr/>
        </p:nvSpPr>
        <p:spPr>
          <a:xfrm>
            <a:off x="4369429" y="1539089"/>
            <a:ext cx="597529" cy="3349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809D4C-BC55-594A-AFC5-03719A6FB86F}"/>
              </a:ext>
            </a:extLst>
          </p:cNvPr>
          <p:cNvSpPr txBox="1"/>
          <p:nvPr/>
        </p:nvSpPr>
        <p:spPr>
          <a:xfrm>
            <a:off x="5548578" y="3954885"/>
            <a:ext cx="1372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 array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id="{7B69E28A-9E65-A61F-8602-E90479DABA00}"/>
              </a:ext>
            </a:extLst>
          </p:cNvPr>
          <p:cNvSpPr/>
          <p:nvPr/>
        </p:nvSpPr>
        <p:spPr>
          <a:xfrm>
            <a:off x="4847754" y="4018229"/>
            <a:ext cx="597529" cy="3349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16466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875637FD-9E7D-4CDB-DCA3-6B8E078C5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D2C9CF-21AD-9DF2-ECF7-4E4BA909EA86}"/>
              </a:ext>
            </a:extLst>
          </p:cNvPr>
          <p:cNvSpPr txBox="1"/>
          <p:nvPr/>
        </p:nvSpPr>
        <p:spPr>
          <a:xfrm>
            <a:off x="1401024" y="248231"/>
            <a:ext cx="609750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4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tr-TR" sz="4400" b="1" dirty="0"/>
              <a:t> OPERATORİ</a:t>
            </a:r>
            <a:r>
              <a:rPr lang="tr-TR" sz="4400" dirty="0"/>
              <a:t> </a:t>
            </a:r>
            <a:endParaRPr lang="ru-RU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681BB5-25DB-AFF6-D705-CDA7AA3FF1EA}"/>
              </a:ext>
            </a:extLst>
          </p:cNvPr>
          <p:cNvSpPr txBox="1"/>
          <p:nvPr/>
        </p:nvSpPr>
        <p:spPr>
          <a:xfrm>
            <a:off x="1401024" y="1189704"/>
            <a:ext cx="99248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@ operatori</a:t>
            </a:r>
            <a:r>
              <a:rPr lang="en-US" sz="2400" b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tr-TR" sz="2400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>
                <a:latin typeface="Times New Roman" panose="02020603050405020304" pitchFamily="18" charset="0"/>
                <a:cs typeface="Times New Roman" panose="02020603050405020304" pitchFamily="18" charset="0"/>
              </a:rPr>
              <a:t>da matritsalarni ko'paytirish uchun maxsus mo'ljallangan. Uning rasmiy nomi — </a:t>
            </a:r>
            <a:r>
              <a:rPr lang="tr-TR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Matrix Multiplication operator</a:t>
            </a:r>
            <a:r>
              <a:rPr lang="tr-TR" sz="24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8DD66-B6DD-B5C3-3400-61AF7492923C}"/>
              </a:ext>
            </a:extLst>
          </p:cNvPr>
          <p:cNvSpPr txBox="1"/>
          <p:nvPr/>
        </p:nvSpPr>
        <p:spPr>
          <a:xfrm>
            <a:off x="1771462" y="2020701"/>
            <a:ext cx="91839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Garchi @ operatori va np.dot() ko'p hollarda bir xil natija bersa-da, ular orasida muhim farqlar mavjud.</a:t>
            </a:r>
            <a:endParaRPr lang="ru-RU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5A7CDD0-E037-584E-3033-4497F77D6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1024" y="2851698"/>
            <a:ext cx="4870297" cy="3810556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11" name="Стрелка: вправо 10">
            <a:extLst>
              <a:ext uri="{FF2B5EF4-FFF2-40B4-BE49-F238E27FC236}">
                <a16:creationId xmlns:a16="http://schemas.microsoft.com/office/drawing/2014/main" id="{E8DF7B62-5955-EEDA-1A52-FEF5E79E47A3}"/>
              </a:ext>
            </a:extLst>
          </p:cNvPr>
          <p:cNvSpPr/>
          <p:nvPr/>
        </p:nvSpPr>
        <p:spPr>
          <a:xfrm>
            <a:off x="4074059" y="4988489"/>
            <a:ext cx="1050202" cy="4074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E76A38-1CB3-E298-41B6-D9659EF2F846}"/>
              </a:ext>
            </a:extLst>
          </p:cNvPr>
          <p:cNvSpPr txBox="1"/>
          <p:nvPr/>
        </p:nvSpPr>
        <p:spPr>
          <a:xfrm>
            <a:off x="5517854" y="4961360"/>
            <a:ext cx="3435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np.dot()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natija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xil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39072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A2A3B08B-9A81-24D7-4E54-C29C3A56E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5D09EC-C48D-3096-52DE-221E6FDF878F}"/>
              </a:ext>
            </a:extLst>
          </p:cNvPr>
          <p:cNvSpPr txBox="1"/>
          <p:nvPr/>
        </p:nvSpPr>
        <p:spPr>
          <a:xfrm>
            <a:off x="1337272" y="358542"/>
            <a:ext cx="95174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b="1" dirty="0">
                <a:solidFill>
                  <a:srgbClr val="00B0F0"/>
                </a:solidFill>
                <a:latin typeface="Courier New" panose="02070309020205020404" pitchFamily="49" charset="0"/>
              </a:rPr>
              <a:t>@</a:t>
            </a:r>
            <a:r>
              <a:rPr lang="tr-TR" sz="3200" dirty="0"/>
              <a:t> </a:t>
            </a:r>
            <a:r>
              <a:rPr lang="tr-T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tr-TR" sz="3200" dirty="0"/>
              <a:t> </a:t>
            </a:r>
            <a:r>
              <a:rPr lang="tr-TR" sz="3200" b="1" dirty="0">
                <a:solidFill>
                  <a:srgbClr val="00B0F0"/>
                </a:solidFill>
                <a:latin typeface="Courier New" panose="02070309020205020404" pitchFamily="49" charset="0"/>
              </a:rPr>
              <a:t>np.dot()</a:t>
            </a:r>
            <a:r>
              <a:rPr lang="tr-TR" sz="3200" b="1" dirty="0">
                <a:solidFill>
                  <a:srgbClr val="00B0F0"/>
                </a:solidFill>
              </a:rPr>
              <a:t> </a:t>
            </a:r>
            <a:r>
              <a:rPr lang="tr-T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ORAS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ASOS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FARQLAR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E638AF98-E4B3-A0A5-D723-76D3E2D1B5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639052"/>
              </p:ext>
            </p:extLst>
          </p:nvPr>
        </p:nvGraphicFramePr>
        <p:xfrm>
          <a:off x="1431956" y="1426187"/>
          <a:ext cx="10591047" cy="4655751"/>
        </p:xfrm>
        <a:graphic>
          <a:graphicData uri="http://schemas.openxmlformats.org/drawingml/2006/table">
            <a:tbl>
              <a:tblPr/>
              <a:tblGrid>
                <a:gridCol w="2021002">
                  <a:extLst>
                    <a:ext uri="{9D8B030D-6E8A-4147-A177-3AD203B41FA5}">
                      <a16:colId xmlns:a16="http://schemas.microsoft.com/office/drawing/2014/main" val="2562311984"/>
                    </a:ext>
                  </a:extLst>
                </a:gridCol>
                <a:gridCol w="4821909">
                  <a:extLst>
                    <a:ext uri="{9D8B030D-6E8A-4147-A177-3AD203B41FA5}">
                      <a16:colId xmlns:a16="http://schemas.microsoft.com/office/drawing/2014/main" val="4102375720"/>
                    </a:ext>
                  </a:extLst>
                </a:gridCol>
                <a:gridCol w="3748136">
                  <a:extLst>
                    <a:ext uri="{9D8B030D-6E8A-4147-A177-3AD203B41FA5}">
                      <a16:colId xmlns:a16="http://schemas.microsoft.com/office/drawing/2014/main" val="1375676069"/>
                    </a:ext>
                  </a:extLst>
                </a:gridCol>
              </a:tblGrid>
              <a:tr h="57451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sz="2400" b="1"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Xususiyat</a:t>
                      </a:r>
                      <a:endParaRPr lang="tr-TR" sz="2400">
                        <a:solidFill>
                          <a:srgbClr val="FFC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sz="2400" b="1" dirty="0"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 operatori (np.matmul)</a:t>
                      </a:r>
                      <a:endParaRPr lang="tr-TR" sz="2400" dirty="0">
                        <a:solidFill>
                          <a:srgbClr val="FFC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sz="2400" b="1" dirty="0"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np.dot() funksiyasi</a:t>
                      </a:r>
                      <a:endParaRPr lang="tr-TR" sz="2400" dirty="0">
                        <a:solidFill>
                          <a:srgbClr val="FFC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457752"/>
                  </a:ext>
                </a:extLst>
              </a:tr>
              <a:tr h="943851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sz="2400" b="1" i="1">
                          <a:solidFill>
                            <a:srgbClr val="00B0F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Maqsadi</a:t>
                      </a:r>
                      <a:endParaRPr lang="tr-TR" sz="2400" i="1">
                        <a:solidFill>
                          <a:srgbClr val="00B0F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Faqat matritsalarni ko'paytirish uchun.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Skalyar ko'paytma uchun.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5508576"/>
                  </a:ext>
                </a:extLst>
              </a:tr>
              <a:tr h="943851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sz="2400" b="1" i="1">
                          <a:solidFill>
                            <a:srgbClr val="00B0F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Skalyarlar</a:t>
                      </a:r>
                      <a:endParaRPr lang="tr-TR" sz="2400" i="1">
                        <a:solidFill>
                          <a:srgbClr val="00B0F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Skalyar bilan ishlay olmaydi (Xatolik beradi).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sz="2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Skalyar sonlarni ko'paytira oladi.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0119477"/>
                  </a:ext>
                </a:extLst>
              </a:tr>
              <a:tr h="943851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sz="2400" b="1" i="1">
                          <a:solidFill>
                            <a:srgbClr val="00B0F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3D va undan yuqori</a:t>
                      </a:r>
                      <a:endParaRPr lang="tr-TR" sz="2400" i="1">
                        <a:solidFill>
                          <a:srgbClr val="00B0F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Matritsalar to'plami (batch) sifatida ko'paytiradi.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Oxirgi o'qlar bo'yicha murakkab yig'indini hisoblaydi.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3563165"/>
                  </a:ext>
                </a:extLst>
              </a:tr>
              <a:tr h="943851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sz="2400" b="1" i="1" dirty="0">
                          <a:solidFill>
                            <a:srgbClr val="00B0F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O'qilishi</a:t>
                      </a:r>
                      <a:endParaRPr lang="tr-TR" sz="2400" i="1" dirty="0">
                        <a:solidFill>
                          <a:srgbClr val="00B0F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sz="2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Kodni matematik formulaga yaqin va oson o'qiladigan qiladi.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Funktsional uslub, o'qish biroz qiyinroq.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1352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827628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0D18969E-E431-B95D-1DF4-4466B1DB1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373574-913D-47EB-8BD8-1FE83DE2560E}"/>
              </a:ext>
            </a:extLst>
          </p:cNvPr>
          <p:cNvSpPr txBox="1"/>
          <p:nvPr/>
        </p:nvSpPr>
        <p:spPr>
          <a:xfrm>
            <a:off x="1375566" y="279009"/>
            <a:ext cx="96561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np.ligalg.det</a:t>
            </a:r>
            <a:r>
              <a:rPr lang="en-US" sz="40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()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FUNKSIYASI</a:t>
            </a:r>
            <a:r>
              <a:rPr lang="en-US" sz="4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6CE93A8-6B21-8A2E-9A61-29B480BA84B9}"/>
              </a:ext>
            </a:extLst>
          </p:cNvPr>
          <p:cNvSpPr txBox="1"/>
          <p:nvPr/>
        </p:nvSpPr>
        <p:spPr>
          <a:xfrm>
            <a:off x="1375566" y="1088299"/>
            <a:ext cx="104444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2400" b="1" dirty="0">
                <a:solidFill>
                  <a:srgbClr val="00B0F0"/>
                </a:solidFill>
                <a:latin typeface="Droid Sans Mono"/>
              </a:rPr>
              <a:t>n</a:t>
            </a:r>
            <a:r>
              <a:rPr kumimoji="0" lang="en-US" altLang="ru-RU" sz="2400" b="1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Droid Sans Mono"/>
              </a:rPr>
              <a:t>p.</a:t>
            </a:r>
            <a:r>
              <a:rPr kumimoji="0" lang="ru-RU" altLang="ru-RU" sz="2400" b="1" i="0" u="none" strike="noStrike" cap="none" normalizeH="0" baseline="0" dirty="0" err="1">
                <a:ln>
                  <a:noFill/>
                </a:ln>
                <a:solidFill>
                  <a:srgbClr val="00B0F0"/>
                </a:solidFill>
                <a:effectLst/>
                <a:latin typeface="Droid Sans Mono"/>
              </a:rPr>
              <a:t>linalg.det</a:t>
            </a:r>
            <a:r>
              <a:rPr kumimoji="0" lang="en-US" altLang="ru-RU" sz="2400" b="1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Droid Sans Mono"/>
              </a:rPr>
              <a:t>() 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 n </a:t>
            </a: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rgbClr val="D3D3D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o’lchovli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rgbClr val="D3D3D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matritsalarning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rgbClr val="D3D3D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determenantini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rgbClr val="D3D3D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hisoblash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rgbClr val="D3D3D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rgbClr val="D3D3D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ishlariladi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A47FE830-ED70-4BD5-E213-8CF4D00B9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258" y="2020701"/>
            <a:ext cx="6849984" cy="2119381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E4040392-7CDF-FAF6-9923-8C3B6E5D8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49" y="4248724"/>
            <a:ext cx="6849984" cy="2434365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56075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B96A07-C2BC-3BD9-5544-A3C449DA1FAF}"/>
              </a:ext>
            </a:extLst>
          </p:cNvPr>
          <p:cNvSpPr txBox="1"/>
          <p:nvPr/>
        </p:nvSpPr>
        <p:spPr>
          <a:xfrm>
            <a:off x="1267911" y="279009"/>
            <a:ext cx="96561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np.ligalg.solve</a:t>
            </a:r>
            <a:r>
              <a:rPr lang="en-US" sz="40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()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FUNKSIYASI</a:t>
            </a:r>
            <a:r>
              <a:rPr lang="en-US" sz="4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Numpy Logo Icons for Data Science and Programming">
            <a:extLst>
              <a:ext uri="{FF2B5EF4-FFF2-40B4-BE49-F238E27FC236}">
                <a16:creationId xmlns:a16="http://schemas.microsoft.com/office/drawing/2014/main" id="{E516FA44-1273-21C3-4047-B750A5014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C14374DF-9971-022B-58C4-E76702E03096}"/>
              </a:ext>
            </a:extLst>
          </p:cNvPr>
          <p:cNvSpPr txBox="1"/>
          <p:nvPr/>
        </p:nvSpPr>
        <p:spPr>
          <a:xfrm>
            <a:off x="1267911" y="1189704"/>
            <a:ext cx="106445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err="1">
                <a:solidFill>
                  <a:srgbClr val="00B0F0"/>
                </a:solidFill>
              </a:rPr>
              <a:t>np.linalg.solve</a:t>
            </a:r>
            <a:r>
              <a:rPr lang="en-US" sz="2800" b="1" dirty="0">
                <a:solidFill>
                  <a:srgbClr val="00B0F0"/>
                </a:solidFill>
                <a:effectLst/>
              </a:rPr>
              <a:t>() </a:t>
            </a: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funksiya</a:t>
            </a: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tenglamalar</a:t>
            </a: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sestemasini</a:t>
            </a: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yechimlarini</a:t>
            </a: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topish</a:t>
            </a: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ishlatiladi</a:t>
            </a:r>
            <a:r>
              <a:rPr lang="en-US" sz="28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022437C-6283-4F49-723E-DC60D9345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9" t="6337" r="27499" b="25280"/>
          <a:stretch>
            <a:fillRect/>
          </a:stretch>
        </p:blipFill>
        <p:spPr>
          <a:xfrm>
            <a:off x="1520982" y="2822964"/>
            <a:ext cx="2335795" cy="1827707"/>
          </a:xfrm>
          <a:prstGeom prst="rect">
            <a:avLst/>
          </a:prstGeom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FECEAC60-2ACD-D4AE-5BE7-B32641877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857" y="2143811"/>
            <a:ext cx="6210300" cy="3695700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Стрелка: вправо 7">
            <a:extLst>
              <a:ext uri="{FF2B5EF4-FFF2-40B4-BE49-F238E27FC236}">
                <a16:creationId xmlns:a16="http://schemas.microsoft.com/office/drawing/2014/main" id="{F689B272-C9CB-DC34-19DC-42497491BDC7}"/>
              </a:ext>
            </a:extLst>
          </p:cNvPr>
          <p:cNvSpPr/>
          <p:nvPr/>
        </p:nvSpPr>
        <p:spPr>
          <a:xfrm>
            <a:off x="4148090" y="3414501"/>
            <a:ext cx="1050202" cy="5771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070510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5AD39675-0FA8-6512-8D6B-CA6538A5F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3B600B-04EA-F18A-0B2F-641B5D55F610}"/>
              </a:ext>
            </a:extLst>
          </p:cNvPr>
          <p:cNvSpPr txBox="1"/>
          <p:nvPr/>
        </p:nvSpPr>
        <p:spPr>
          <a:xfrm>
            <a:off x="1349392" y="279009"/>
            <a:ext cx="96561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np.ligalg.inv</a:t>
            </a:r>
            <a:r>
              <a:rPr lang="en-US" sz="40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()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FUNKSIYASI</a:t>
            </a:r>
            <a:r>
              <a:rPr lang="en-US" sz="4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CC490D3-A4FF-B644-AC52-9C5611E3F062}"/>
              </a:ext>
            </a:extLst>
          </p:cNvPr>
          <p:cNvSpPr txBox="1"/>
          <p:nvPr/>
        </p:nvSpPr>
        <p:spPr>
          <a:xfrm>
            <a:off x="1349392" y="1275217"/>
            <a:ext cx="109946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err="1">
                <a:solidFill>
                  <a:srgbClr val="00B0F0"/>
                </a:solidFill>
              </a:rPr>
              <a:t>np.linalg.inv</a:t>
            </a:r>
            <a:r>
              <a:rPr lang="en-US" sz="2800" b="1" dirty="0">
                <a:solidFill>
                  <a:srgbClr val="00B0F0"/>
                </a:solidFill>
                <a:effectLst/>
              </a:rPr>
              <a:t>() </a:t>
            </a: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funksiya</a:t>
            </a: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teskari</a:t>
            </a: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matritsani</a:t>
            </a: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topish</a:t>
            </a: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ishlatiladi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695079F-20C3-CA83-1A01-1CEF97D71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720" y="2086759"/>
            <a:ext cx="7677150" cy="3609975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148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C454E7E9-BBD3-156E-702C-4FAAFB895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2579C8BF-7D63-D101-5730-7A15547D288C}"/>
              </a:ext>
            </a:extLst>
          </p:cNvPr>
          <p:cNvSpPr txBox="1"/>
          <p:nvPr/>
        </p:nvSpPr>
        <p:spPr>
          <a:xfrm>
            <a:off x="1254184" y="297076"/>
            <a:ext cx="8374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LIST VA ARRAY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96789F7-C448-17B6-F753-1A0085829F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750263"/>
              </p:ext>
            </p:extLst>
          </p:nvPr>
        </p:nvGraphicFramePr>
        <p:xfrm>
          <a:off x="1337189" y="1167861"/>
          <a:ext cx="6538451" cy="511513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40042">
                  <a:extLst>
                    <a:ext uri="{9D8B030D-6E8A-4147-A177-3AD203B41FA5}">
                      <a16:colId xmlns:a16="http://schemas.microsoft.com/office/drawing/2014/main" val="693841584"/>
                    </a:ext>
                  </a:extLst>
                </a:gridCol>
                <a:gridCol w="2451854">
                  <a:extLst>
                    <a:ext uri="{9D8B030D-6E8A-4147-A177-3AD203B41FA5}">
                      <a16:colId xmlns:a16="http://schemas.microsoft.com/office/drawing/2014/main" val="2926362508"/>
                    </a:ext>
                  </a:extLst>
                </a:gridCol>
                <a:gridCol w="2546555">
                  <a:extLst>
                    <a:ext uri="{9D8B030D-6E8A-4147-A177-3AD203B41FA5}">
                      <a16:colId xmlns:a16="http://schemas.microsoft.com/office/drawing/2014/main" val="717832357"/>
                    </a:ext>
                  </a:extLst>
                </a:gridCol>
              </a:tblGrid>
              <a:tr h="680602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700" b="1" dirty="0" err="1"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Xususiyat</a:t>
                      </a:r>
                      <a:endParaRPr lang="en-US" sz="1700" dirty="0">
                        <a:solidFill>
                          <a:srgbClr val="FFC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219" marR="84219" marT="56146" marB="561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700" b="1" dirty="0"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Python LIST (</a:t>
                      </a:r>
                      <a:r>
                        <a:rPr lang="en-US" sz="1700" b="1" dirty="0" err="1"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Ro'yxat</a:t>
                      </a:r>
                      <a:r>
                        <a:rPr lang="en-US" sz="1700" b="1" dirty="0"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700" dirty="0">
                        <a:solidFill>
                          <a:srgbClr val="FFC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219" marR="84219" marT="56146" marB="561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700" b="1" dirty="0"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NumPy ARRAY (</a:t>
                      </a:r>
                      <a:r>
                        <a:rPr lang="en-US" sz="1700" b="1" dirty="0" err="1"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Massiv</a:t>
                      </a:r>
                      <a:r>
                        <a:rPr lang="en-US" sz="1700" b="1" dirty="0"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700" dirty="0">
                        <a:solidFill>
                          <a:srgbClr val="FFC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219" marR="84219" marT="56146" marB="561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434720"/>
                  </a:ext>
                </a:extLst>
              </a:tr>
              <a:tr h="1297859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700" b="1" dirty="0" err="1">
                          <a:solidFill>
                            <a:srgbClr val="00B0F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Tezlik</a:t>
                      </a:r>
                      <a:endParaRPr lang="en-US" sz="1700" dirty="0">
                        <a:solidFill>
                          <a:srgbClr val="00B0F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219" marR="84219" marT="56146" marB="561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fi-FI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Katta hajmli hisob-kitoblar uchun samarasiz sekin ishlaydi</a:t>
                      </a:r>
                    </a:p>
                  </a:txBody>
                  <a:tcPr marL="84219" marR="84219" marT="56146" marB="561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Vektorlash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tufayli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ML 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statistik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hisoblar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uchun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optimallashtirilgan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tez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ishlaydi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84219" marR="84219" marT="56146" marB="561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3247742"/>
                  </a:ext>
                </a:extLst>
              </a:tr>
              <a:tr h="1061883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700" b="1" dirty="0" err="1">
                          <a:solidFill>
                            <a:srgbClr val="00B0F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Arifmetika</a:t>
                      </a:r>
                      <a:endParaRPr lang="en-US" sz="1700" dirty="0">
                        <a:solidFill>
                          <a:srgbClr val="00B0F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219" marR="84219" marT="56146" marB="561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matematik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amallar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uchun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tsikl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talab 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qilinadi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84219" marR="84219" marT="56146" marB="561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Array 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elementlari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arifmetikani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to'g'ridan-to'g'i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bajaradi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84219" marR="84219" marT="56146" marB="561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64076444"/>
                  </a:ext>
                </a:extLst>
              </a:tr>
              <a:tr h="1258529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700" b="1" dirty="0" err="1">
                          <a:solidFill>
                            <a:srgbClr val="00B0F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Ma'lumotlar</a:t>
                      </a:r>
                      <a:r>
                        <a:rPr lang="en-US" sz="1700" b="1" dirty="0">
                          <a:solidFill>
                            <a:srgbClr val="00B0F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700" b="1" dirty="0" err="1">
                          <a:solidFill>
                            <a:srgbClr val="00B0F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turi</a:t>
                      </a:r>
                      <a:endParaRPr lang="en-US" sz="1700" dirty="0">
                        <a:solidFill>
                          <a:srgbClr val="00B0F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219" marR="84219" marT="56146" marB="561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Turli 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xil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ma'lumotlarni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saqlash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mumkin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84219" marR="84219" marT="56146" marB="561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Faqat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bir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xil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ma'lumot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turi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dtype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saqlaydi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84219" marR="84219" marT="56146" marB="561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8604922"/>
                  </a:ext>
                </a:extLst>
              </a:tr>
              <a:tr h="816266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700" b="1" dirty="0" err="1">
                          <a:solidFill>
                            <a:srgbClr val="00B0F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Hajm</a:t>
                      </a:r>
                      <a:endParaRPr lang="en-US" sz="1700" dirty="0">
                        <a:solidFill>
                          <a:srgbClr val="00B0F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219" marR="84219" marT="56146" marB="561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Dinamik, 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o'sishi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mumkin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84219" marR="84219" marT="56146" marB="561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Statik, 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hajmi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oldindan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7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belgilangan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84219" marR="84219" marT="56146" marB="561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255831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7753F77-E080-3B37-10C7-3E6203013071}"/>
              </a:ext>
            </a:extLst>
          </p:cNvPr>
          <p:cNvSpPr txBox="1"/>
          <p:nvPr/>
        </p:nvSpPr>
        <p:spPr>
          <a:xfrm>
            <a:off x="8111611" y="1688208"/>
            <a:ext cx="4080389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Listlar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odatda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ma'lumotlarni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turli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turlarda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boshlang'ich</a:t>
            </a:r>
            <a:r>
              <a:rPr lang="en-US" sz="2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saqlash</a:t>
            </a:r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oddiy</a:t>
            </a:r>
            <a:r>
              <a:rPr lang="en-US" sz="2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ro'yxatni</a:t>
            </a:r>
            <a:r>
              <a:rPr lang="en-US" sz="2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boshqarish</a:t>
            </a:r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ishlatilsa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Arraylar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katta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hajmdagi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sonli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ma'lumotlar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ustida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tez</a:t>
            </a:r>
            <a:r>
              <a:rPr lang="en-US" sz="2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murakkab</a:t>
            </a:r>
            <a:r>
              <a:rPr lang="en-US" sz="2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matematik-statistik</a:t>
            </a:r>
            <a:r>
              <a:rPr lang="en-US" sz="2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operatsiyalarni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bajarish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mutlaqo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zarurdir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Arraylar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ma'lumotlarni</a:t>
            </a:r>
            <a:r>
              <a:rPr lang="en-US" sz="2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ifodalashning</a:t>
            </a:r>
            <a:r>
              <a:rPr lang="en-US" sz="2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asosiy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shakli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bo'lib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ular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barcha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ML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algoritmlari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statistika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hisob-kitoblarining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poydevori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hisoblanadi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287680-1C4F-B3EA-39C3-65C0018E962C}"/>
              </a:ext>
            </a:extLst>
          </p:cNvPr>
          <p:cNvSpPr txBox="1"/>
          <p:nvPr/>
        </p:nvSpPr>
        <p:spPr>
          <a:xfrm>
            <a:off x="8084574" y="1044368"/>
            <a:ext cx="18656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Xulosa</a:t>
            </a:r>
            <a:r>
              <a:rPr lang="en-US" sz="2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uz-Cyrl-UZ" sz="2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44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29A56-F60E-E256-F6E9-E8E8D37B7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B20CC7-C644-E867-1AC6-7D115FB7FE2D}"/>
              </a:ext>
            </a:extLst>
          </p:cNvPr>
          <p:cNvSpPr txBox="1"/>
          <p:nvPr/>
        </p:nvSpPr>
        <p:spPr>
          <a:xfrm>
            <a:off x="453729" y="2536903"/>
            <a:ext cx="821043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NUMPYDA FAYLLAR </a:t>
            </a:r>
          </a:p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BILAN ISHLASH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C2C07D8-EFAF-101F-99BC-5B2316031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993" y="4780935"/>
            <a:ext cx="4615699" cy="207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22417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D42EB1-9335-544B-42B5-CCDB3879FCCB}"/>
              </a:ext>
            </a:extLst>
          </p:cNvPr>
          <p:cNvSpPr txBox="1"/>
          <p:nvPr/>
        </p:nvSpPr>
        <p:spPr>
          <a:xfrm>
            <a:off x="1349392" y="279009"/>
            <a:ext cx="96561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np.save</a:t>
            </a:r>
            <a:r>
              <a:rPr lang="en-US" sz="40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()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FUNKSIYASI</a:t>
            </a:r>
            <a:r>
              <a:rPr lang="en-US" sz="4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Numpy Logo Icons for Data Science and Programming">
            <a:extLst>
              <a:ext uri="{FF2B5EF4-FFF2-40B4-BE49-F238E27FC236}">
                <a16:creationId xmlns:a16="http://schemas.microsoft.com/office/drawing/2014/main" id="{39835982-11BB-D59B-3C22-75210527E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50953C0F-DB5E-4F8F-9BB3-5AC0310E5827}"/>
              </a:ext>
            </a:extLst>
          </p:cNvPr>
          <p:cNvSpPr txBox="1"/>
          <p:nvPr/>
        </p:nvSpPr>
        <p:spPr>
          <a:xfrm>
            <a:off x="1349392" y="1090115"/>
            <a:ext cx="101666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err="1">
                <a:solidFill>
                  <a:srgbClr val="00B0F0"/>
                </a:solidFill>
              </a:rPr>
              <a:t>np.save</a:t>
            </a:r>
            <a:r>
              <a:rPr lang="en-US" sz="2800" b="1" dirty="0">
                <a:solidFill>
                  <a:srgbClr val="00B0F0"/>
                </a:solidFill>
              </a:rPr>
              <a:t>()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modulidagi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massiv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vektor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matritsalarni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fayl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ko’rinishida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saqlash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imkonini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Bu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fayl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ikkik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sanoq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sestemasi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ko’rinishida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bo’ladi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 descr="Изображение выглядит как Шрифт, снимок экрана, текст, Графи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C3B3FC4-D08A-29FC-D126-0272E8A76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7097" y="2913129"/>
            <a:ext cx="5973009" cy="7716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37A25C-7139-1CD7-522D-8202A794DF5A}"/>
              </a:ext>
            </a:extLst>
          </p:cNvPr>
          <p:cNvSpPr txBox="1"/>
          <p:nvPr/>
        </p:nvSpPr>
        <p:spPr>
          <a:xfrm>
            <a:off x="1349392" y="2451464"/>
            <a:ext cx="20999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Sintaksis</a:t>
            </a:r>
            <a:endParaRPr lang="ru-RU" sz="24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1E1748BF-193C-672A-7BF5-5A0CA3C6E6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585707"/>
              </p:ext>
            </p:extLst>
          </p:nvPr>
        </p:nvGraphicFramePr>
        <p:xfrm>
          <a:off x="1535692" y="3929678"/>
          <a:ext cx="9283575" cy="2456212"/>
        </p:xfrm>
        <a:graphic>
          <a:graphicData uri="http://schemas.openxmlformats.org/drawingml/2006/table">
            <a:tbl>
              <a:tblPr/>
              <a:tblGrid>
                <a:gridCol w="3289904">
                  <a:extLst>
                    <a:ext uri="{9D8B030D-6E8A-4147-A177-3AD203B41FA5}">
                      <a16:colId xmlns:a16="http://schemas.microsoft.com/office/drawing/2014/main" val="2623131031"/>
                    </a:ext>
                  </a:extLst>
                </a:gridCol>
                <a:gridCol w="5993671">
                  <a:extLst>
                    <a:ext uri="{9D8B030D-6E8A-4147-A177-3AD203B41FA5}">
                      <a16:colId xmlns:a16="http://schemas.microsoft.com/office/drawing/2014/main" val="2749785153"/>
                    </a:ext>
                  </a:extLst>
                </a:gridCol>
              </a:tblGrid>
              <a:tr h="6140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 b="1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 b="1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Tushuntirish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45339"/>
                  </a:ext>
                </a:extLst>
              </a:tr>
              <a:tr h="6140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>
                          <a:latin typeface="Courier New" panose="02070309020205020404" pitchFamily="49" charset="0"/>
                        </a:rPr>
                        <a:t>file</a:t>
                      </a:r>
                      <a:endParaRPr lang="tr-TR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Fayl nomi (.npy avtomatik qo‘shiladi)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6875031"/>
                  </a:ext>
                </a:extLst>
              </a:tr>
              <a:tr h="6140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>
                          <a:latin typeface="Courier New" panose="02070309020205020404" pitchFamily="49" charset="0"/>
                        </a:rPr>
                        <a:t>arr</a:t>
                      </a:r>
                      <a:endParaRPr lang="tr-TR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Saqlanadigan NumPy massiv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9220157"/>
                  </a:ext>
                </a:extLst>
              </a:tr>
              <a:tr h="6140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 dirty="0">
                          <a:latin typeface="Courier New" panose="02070309020205020404" pitchFamily="49" charset="0"/>
                        </a:rPr>
                        <a:t>allow_pickle</a:t>
                      </a:r>
                      <a:endParaRPr lang="tr-TR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tiplarni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saqlash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(default=True)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5681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099264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653DE62D-BCD3-13E4-C778-F5E4D45EE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299" y="1507738"/>
            <a:ext cx="4608433" cy="2752259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>
            <a:extLst>
              <a:ext uri="{FF2B5EF4-FFF2-40B4-BE49-F238E27FC236}">
                <a16:creationId xmlns:a16="http://schemas.microsoft.com/office/drawing/2014/main" id="{364ED6B0-BDAB-A7BC-E32D-678A18B9A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099" y="4350843"/>
            <a:ext cx="5193239" cy="2431956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038C7A-F9E3-A4F8-C2E5-1BC4C7ECEAD9}"/>
              </a:ext>
            </a:extLst>
          </p:cNvPr>
          <p:cNvSpPr txBox="1"/>
          <p:nvPr/>
        </p:nvSpPr>
        <p:spPr>
          <a:xfrm>
            <a:off x="1349392" y="279009"/>
            <a:ext cx="96561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np.save</a:t>
            </a:r>
            <a:r>
              <a:rPr lang="en-US" sz="40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()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FUNKSIYASI</a:t>
            </a:r>
            <a:r>
              <a:rPr lang="en-US" sz="4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Numpy Logo Icons for Data Science and Programming">
            <a:extLst>
              <a:ext uri="{FF2B5EF4-FFF2-40B4-BE49-F238E27FC236}">
                <a16:creationId xmlns:a16="http://schemas.microsoft.com/office/drawing/2014/main" id="{F5F5DFB2-9D8D-2A42-8403-93CC88D7E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7508A396-E774-4EF3-8071-D601A9AA3C8D}"/>
              </a:ext>
            </a:extLst>
          </p:cNvPr>
          <p:cNvSpPr txBox="1"/>
          <p:nvPr/>
        </p:nvSpPr>
        <p:spPr>
          <a:xfrm>
            <a:off x="2130812" y="1676161"/>
            <a:ext cx="1714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file1.npy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tekshiramiz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8">
            <a:extLst>
              <a:ext uri="{FF2B5EF4-FFF2-40B4-BE49-F238E27FC236}">
                <a16:creationId xmlns:a16="http://schemas.microsoft.com/office/drawing/2014/main" id="{29BB8902-32E1-44A2-8497-6D4B9DDF5E2B}"/>
              </a:ext>
            </a:extLst>
          </p:cNvPr>
          <p:cNvCxnSpPr>
            <a:cxnSpLocks/>
          </p:cNvCxnSpPr>
          <p:nvPr/>
        </p:nvCxnSpPr>
        <p:spPr>
          <a:xfrm>
            <a:off x="3698824" y="2507158"/>
            <a:ext cx="2886817" cy="921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8">
            <a:extLst>
              <a:ext uri="{FF2B5EF4-FFF2-40B4-BE49-F238E27FC236}">
                <a16:creationId xmlns:a16="http://schemas.microsoft.com/office/drawing/2014/main" id="{59D2816A-31F4-CCC3-6BEB-0FC3F72D4E57}"/>
              </a:ext>
            </a:extLst>
          </p:cNvPr>
          <p:cNvCxnSpPr>
            <a:cxnSpLocks/>
          </p:cNvCxnSpPr>
          <p:nvPr/>
        </p:nvCxnSpPr>
        <p:spPr>
          <a:xfrm flipH="1">
            <a:off x="2679563" y="2667001"/>
            <a:ext cx="369048" cy="27622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17170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B9DA59-6B3D-3476-A4F8-2A47A93C530B}"/>
              </a:ext>
            </a:extLst>
          </p:cNvPr>
          <p:cNvSpPr txBox="1"/>
          <p:nvPr/>
        </p:nvSpPr>
        <p:spPr>
          <a:xfrm>
            <a:off x="1349392" y="279009"/>
            <a:ext cx="96561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np.load</a:t>
            </a:r>
            <a:r>
              <a:rPr lang="en-US" sz="40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()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FUNKSIYASI</a:t>
            </a:r>
            <a:r>
              <a:rPr lang="en-US" sz="4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Numpy Logo Icons for Data Science and Programming">
            <a:extLst>
              <a:ext uri="{FF2B5EF4-FFF2-40B4-BE49-F238E27FC236}">
                <a16:creationId xmlns:a16="http://schemas.microsoft.com/office/drawing/2014/main" id="{808F5EE9-2FE4-972F-4990-A2E44941F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FF6777-D89C-4525-9324-112F84606E61}"/>
              </a:ext>
            </a:extLst>
          </p:cNvPr>
          <p:cNvSpPr txBox="1"/>
          <p:nvPr/>
        </p:nvSpPr>
        <p:spPr>
          <a:xfrm>
            <a:off x="1349392" y="1189704"/>
            <a:ext cx="98152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>
                <a:solidFill>
                  <a:srgbClr val="00B0F0"/>
                </a:solidFill>
                <a:latin typeface="Bahnschrift SemiBold" panose="020B0502040204020203" pitchFamily="34" charset="0"/>
              </a:rPr>
              <a:t>np.load</a:t>
            </a:r>
            <a:r>
              <a:rPr lang="en-US" sz="2400" b="1" dirty="0">
                <a:solidFill>
                  <a:srgbClr val="00B0F0"/>
                </a:solidFill>
                <a:latin typeface="Bahnschrift SemiBold" panose="020B0502040204020203" pitchFamily="34" charset="0"/>
              </a:rPr>
              <a:t>()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saqlangan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faylini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yuklash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ishlatiladi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C3B98D91-5FB1-784D-C40E-37B4C52B0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804" y="1854178"/>
            <a:ext cx="7505700" cy="2933700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2DCA4898-73B5-4699-8FDD-87B2F6E2478D}"/>
              </a:ext>
            </a:extLst>
          </p:cNvPr>
          <p:cNvSpPr txBox="1"/>
          <p:nvPr/>
        </p:nvSpPr>
        <p:spPr>
          <a:xfrm>
            <a:off x="1349392" y="5068131"/>
            <a:ext cx="102127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 erda biz </a:t>
            </a:r>
            <a:r>
              <a:rPr lang="ru-RU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file1.npy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ikkilik faylini o'qish uchun </a:t>
            </a:r>
            <a:r>
              <a:rPr lang="ru-RU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load()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funksiyasidan foydalandik. Bu oxirgi misolda </a:t>
            </a:r>
            <a:r>
              <a:rPr lang="ru-RU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save()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funksiyasi yordamida biz yaratgan va saqlagan fayl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imiz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24659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851308BB-A46D-6B42-E137-98EE650FB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B5BAE3-2213-314A-8B79-0305B12B4A78}"/>
              </a:ext>
            </a:extLst>
          </p:cNvPr>
          <p:cNvSpPr txBox="1"/>
          <p:nvPr/>
        </p:nvSpPr>
        <p:spPr>
          <a:xfrm>
            <a:off x="1349392" y="279009"/>
            <a:ext cx="96561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np.savez</a:t>
            </a:r>
            <a:r>
              <a:rPr lang="en-US" sz="40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()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FUNKSIYASI</a:t>
            </a:r>
            <a:r>
              <a:rPr lang="en-US" sz="4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CDD62-579C-4C67-8ADA-FEA4A2E6FC76}"/>
              </a:ext>
            </a:extLst>
          </p:cNvPr>
          <p:cNvSpPr txBox="1"/>
          <p:nvPr/>
        </p:nvSpPr>
        <p:spPr>
          <a:xfrm>
            <a:off x="1349392" y="1165763"/>
            <a:ext cx="989321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F0"/>
                </a:solidFill>
              </a:rPr>
              <a:t>np.</a:t>
            </a:r>
            <a:r>
              <a:rPr lang="ru-RU" sz="2400" b="1" dirty="0" err="1">
                <a:solidFill>
                  <a:srgbClr val="00B0F0"/>
                </a:solidFill>
              </a:rPr>
              <a:t>savez</a:t>
            </a:r>
            <a:r>
              <a:rPr lang="ru-RU" sz="2400" b="1" dirty="0">
                <a:solidFill>
                  <a:srgbClr val="00B0F0"/>
                </a:solidFill>
              </a:rPr>
              <a:t>() </a:t>
            </a:r>
            <a:r>
              <a:rPr lang="en-US" sz="2400" b="1" dirty="0">
                <a:solidFill>
                  <a:srgbClr val="00B0F0"/>
                </a:solidFill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b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 nechta NumPy massivlarini bitta faylga saqlash uchun foydalanamiz.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F0"/>
                </a:solidFill>
              </a:rPr>
              <a:t>np.</a:t>
            </a:r>
            <a:r>
              <a:rPr lang="ru-RU" sz="2400" b="1" dirty="0" err="1">
                <a:solidFill>
                  <a:srgbClr val="00B0F0"/>
                </a:solidFill>
              </a:rPr>
              <a:t>savez</a:t>
            </a:r>
            <a:r>
              <a:rPr lang="ru-RU" sz="2400" b="1" dirty="0">
                <a:solidFill>
                  <a:srgbClr val="00B0F0"/>
                </a:solidFill>
              </a:rPr>
              <a:t>()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funksiyasi save() funksiyasiga o‘xshaydi, lekin u bir vaqtning o‘zida bir nechta massivlarni </a:t>
            </a:r>
            <a:r>
              <a:rPr lang="ru-RU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.npz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formatida saqlashi mumkin.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94C73F-7DBA-514E-3ECE-18E76685D4E9}"/>
              </a:ext>
            </a:extLst>
          </p:cNvPr>
          <p:cNvSpPr txBox="1"/>
          <p:nvPr/>
        </p:nvSpPr>
        <p:spPr>
          <a:xfrm>
            <a:off x="1523765" y="2851379"/>
            <a:ext cx="20999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Sintaksis</a:t>
            </a:r>
            <a:endParaRPr lang="ru-RU" sz="24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7A9CE389-156F-E10A-AE6B-B468DAC52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765" y="3313044"/>
            <a:ext cx="6410325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E3400CAF-3086-4C14-89F5-CEA590DBE9B2}"/>
              </a:ext>
            </a:extLst>
          </p:cNvPr>
          <p:cNvSpPr txBox="1"/>
          <p:nvPr/>
        </p:nvSpPr>
        <p:spPr>
          <a:xfrm>
            <a:off x="1349392" y="4431221"/>
            <a:ext cx="978637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B0F0"/>
                </a:solidFill>
              </a:rPr>
              <a:t>file</a:t>
            </a:r>
            <a:r>
              <a:rPr lang="ru-RU" sz="2400" dirty="0"/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massivlar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saqlanadigan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fayl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nomi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b="1" dirty="0">
                <a:solidFill>
                  <a:srgbClr val="00B0F0"/>
                </a:solidFill>
              </a:rPr>
              <a:t>*</a:t>
            </a:r>
            <a:r>
              <a:rPr lang="ru-RU" sz="2400" b="1" dirty="0" err="1">
                <a:solidFill>
                  <a:srgbClr val="00B0F0"/>
                </a:solidFill>
              </a:rPr>
              <a:t>args</a:t>
            </a:r>
            <a:r>
              <a:rPr lang="ru-RU" sz="2400" b="1" dirty="0">
                <a:solidFill>
                  <a:srgbClr val="00B0F0"/>
                </a:solidFill>
              </a:rPr>
              <a:t> </a:t>
            </a:r>
            <a:r>
              <a:rPr lang="ru-RU" sz="2400" dirty="0"/>
              <a:t>-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saqlanishi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kerak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bo'lgan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massivlar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ro'yxati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vergul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ajratilgan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b="1" dirty="0">
                <a:solidFill>
                  <a:srgbClr val="00B0F0"/>
                </a:solidFill>
              </a:rPr>
              <a:t>**kwds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saqlanadigan fayllarning maxsus nomlarini berish uchun kalit so'z argumentlari</a:t>
            </a:r>
          </a:p>
        </p:txBody>
      </p:sp>
    </p:spTree>
    <p:extLst>
      <p:ext uri="{BB962C8B-B14F-4D97-AF65-F5344CB8AC3E}">
        <p14:creationId xmlns:p14="http://schemas.microsoft.com/office/powerpoint/2010/main" val="56458915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35E0055A-3151-2233-35D8-86C26EB0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B80B97-9E48-5402-8F58-406EADB9F67C}"/>
              </a:ext>
            </a:extLst>
          </p:cNvPr>
          <p:cNvSpPr txBox="1"/>
          <p:nvPr/>
        </p:nvSpPr>
        <p:spPr>
          <a:xfrm>
            <a:off x="1349392" y="279009"/>
            <a:ext cx="96561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np.savez</a:t>
            </a:r>
            <a:r>
              <a:rPr lang="en-US" sz="40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()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FUNKSIYASI</a:t>
            </a:r>
            <a:r>
              <a:rPr lang="en-US" sz="4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6E753FF3-62D8-446E-97E7-3AAD9900E204}"/>
              </a:ext>
            </a:extLst>
          </p:cNvPr>
          <p:cNvSpPr txBox="1"/>
          <p:nvPr/>
        </p:nvSpPr>
        <p:spPr>
          <a:xfrm>
            <a:off x="1349392" y="1329557"/>
            <a:ext cx="1714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file1.npz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tekshiramiz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B875C612-B05B-ACDA-200E-9265C2359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697" y="1335805"/>
            <a:ext cx="6383872" cy="1649497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430C4D31-2C2D-71CC-55E3-E4FC84345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92" y="3160278"/>
            <a:ext cx="10575579" cy="1925345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7">
            <a:extLst>
              <a:ext uri="{FF2B5EF4-FFF2-40B4-BE49-F238E27FC236}">
                <a16:creationId xmlns:a16="http://schemas.microsoft.com/office/drawing/2014/main" id="{646F45CD-9A98-4E1B-BB3F-536BA72066B1}"/>
              </a:ext>
            </a:extLst>
          </p:cNvPr>
          <p:cNvCxnSpPr>
            <a:cxnSpLocks/>
          </p:cNvCxnSpPr>
          <p:nvPr/>
        </p:nvCxnSpPr>
        <p:spPr>
          <a:xfrm>
            <a:off x="3063759" y="1973656"/>
            <a:ext cx="2335648" cy="6431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10">
            <a:extLst>
              <a:ext uri="{FF2B5EF4-FFF2-40B4-BE49-F238E27FC236}">
                <a16:creationId xmlns:a16="http://schemas.microsoft.com/office/drawing/2014/main" id="{FA1BB82F-224C-4C4B-B37E-5F66018C0EBC}"/>
              </a:ext>
            </a:extLst>
          </p:cNvPr>
          <p:cNvCxnSpPr>
            <a:cxnSpLocks/>
          </p:cNvCxnSpPr>
          <p:nvPr/>
        </p:nvCxnSpPr>
        <p:spPr>
          <a:xfrm flipH="1">
            <a:off x="2206575" y="2295223"/>
            <a:ext cx="292181" cy="21228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4">
            <a:extLst>
              <a:ext uri="{FF2B5EF4-FFF2-40B4-BE49-F238E27FC236}">
                <a16:creationId xmlns:a16="http://schemas.microsoft.com/office/drawing/2014/main" id="{1D8BE723-D539-4960-8FEC-A10D6BE68560}"/>
              </a:ext>
            </a:extLst>
          </p:cNvPr>
          <p:cNvSpPr txBox="1"/>
          <p:nvPr/>
        </p:nvSpPr>
        <p:spPr>
          <a:xfrm>
            <a:off x="1349392" y="5417815"/>
            <a:ext cx="102662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 nechta massivlarni siqilgan fayl formatida saqlash uchun </a:t>
            </a:r>
            <a:r>
              <a:rPr lang="ru-RU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savez_compressed()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 ishlatishimiz mumkin. Bu funksiya savez() ga o'xshaydi, lekin saqlangan fayl hajmini kamaytirish uchun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ishlatiladi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6474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74565D80-2BB5-DA67-F0B3-EA144507C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D34EB327-7B5C-442E-A4E1-280F20DD4218}"/>
              </a:ext>
            </a:extLst>
          </p:cNvPr>
          <p:cNvSpPr txBox="1"/>
          <p:nvPr/>
        </p:nvSpPr>
        <p:spPr>
          <a:xfrm>
            <a:off x="1290398" y="269915"/>
            <a:ext cx="8374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err="1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nd.array</a:t>
            </a:r>
            <a:r>
              <a:rPr lang="en-US" sz="3200" b="1" dirty="0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()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FUNSIYASI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39B58A-0C40-8E26-A316-1FB30749BE87}"/>
              </a:ext>
            </a:extLst>
          </p:cNvPr>
          <p:cNvSpPr txBox="1"/>
          <p:nvPr/>
        </p:nvSpPr>
        <p:spPr>
          <a:xfrm>
            <a:off x="1221657" y="1022197"/>
            <a:ext cx="1033226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nd.array</a:t>
            </a: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() </a:t>
            </a:r>
            <a:r>
              <a:rPr lang="en-US" sz="2400" b="1" dirty="0">
                <a:latin typeface="Consolas" panose="020B0609020204030204" pitchFamily="49" charset="0"/>
                <a:cs typeface="Times New Roman" panose="02020603050405020304" pitchFamily="18" charset="0"/>
              </a:rPr>
              <a:t>-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funksiyasi 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kutubxonasidagi eng asosiy va eng ko'p ishlatiladigan funksiya hisoblanadi. U Pythondagi </a:t>
            </a:r>
            <a:r>
              <a:rPr lang="tr-TR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(ro'yxat)</a:t>
            </a:r>
            <a:r>
              <a:rPr lang="tr-TR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Tuple (kortej)</a:t>
            </a:r>
            <a:r>
              <a:rPr lang="tr-TR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yoki boshqa ketma-ket ma'lumot turlarini </a:t>
            </a:r>
            <a:r>
              <a:rPr lang="tr-TR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NumPy array (massiv)</a:t>
            </a:r>
            <a:r>
              <a:rPr lang="tr-TR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 aylantirish uchun ishlatiladi.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FA0DB8-ECD0-0041-777B-C3189AF0C571}"/>
              </a:ext>
            </a:extLst>
          </p:cNvPr>
          <p:cNvSpPr txBox="1"/>
          <p:nvPr/>
        </p:nvSpPr>
        <p:spPr>
          <a:xfrm>
            <a:off x="1221657" y="2724812"/>
            <a:ext cx="8992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nd.array</a:t>
            </a: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()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funksiyasi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science da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quyidagilar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muhimdir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9D88B213-6FCD-49FF-AA00-EE0165C05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6735" y="3319433"/>
            <a:ext cx="10397626" cy="3268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ru-RU" altLang="ru-RU" sz="2000" b="1" i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Ma'lumotlarni</a:t>
            </a:r>
            <a:r>
              <a:rPr lang="ru-RU" altLang="ru-RU" sz="2000" b="1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000" b="1" i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Tayyorlash</a:t>
            </a:r>
            <a:r>
              <a:rPr lang="en-US" altLang="ru-RU" sz="2000" b="1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altLang="ru-RU" sz="2000" b="1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CSV </a:t>
            </a:r>
            <a:r>
              <a:rPr lang="ru-RU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fayllardan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yoki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boshqa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manbalardan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o'qilgan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ma'lumotlarni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Pandas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yordamida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olgandan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so'ng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ularni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np.array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ru-RU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o'tkazish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orqali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</a:t>
            </a:r>
            <a:r>
              <a:rPr lang="ru-RU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modellariga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kiritish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tayyorlanadi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ru-RU" altLang="ru-RU" sz="2000" b="1" i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Xususiyatlar</a:t>
            </a:r>
            <a:r>
              <a:rPr lang="ru-RU" altLang="ru-RU" sz="2000" b="1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000" b="1" i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Matritsasi</a:t>
            </a:r>
            <a:r>
              <a:rPr lang="en-US" altLang="ru-RU" sz="2000" b="1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altLang="ru-RU" sz="2000" b="1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Kirish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xususiyatlari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doim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Matritsalari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sifatida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ML </a:t>
            </a:r>
            <a:r>
              <a:rPr lang="ru-RU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algoritmlariga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uzatiladi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ru-RU" altLang="ru-RU" sz="2000" b="1" i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Tezlik</a:t>
            </a:r>
            <a:r>
              <a:rPr lang="en-US" altLang="ru-RU" sz="2000" b="1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altLang="ru-RU" sz="2000" b="1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Arrayga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o'tkazish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orqali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Python </a:t>
            </a:r>
            <a:r>
              <a:rPr lang="ru-RU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Listlarida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bajarib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bo'lmaydigan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tezkor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hisob-kitoblarga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erishiladi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28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118A0808-E440-3748-141F-51EA157A3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6209FECB-5273-9AFB-A128-A70985774D0E}"/>
              </a:ext>
            </a:extLst>
          </p:cNvPr>
          <p:cNvSpPr txBox="1"/>
          <p:nvPr/>
        </p:nvSpPr>
        <p:spPr>
          <a:xfrm>
            <a:off x="1290398" y="269915"/>
            <a:ext cx="8374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err="1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nd.array</a:t>
            </a:r>
            <a:r>
              <a:rPr lang="en-US" sz="3200" b="1" dirty="0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()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FUNSIYASI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F2D94E2-7D3E-B013-DFB7-E37558AD9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86299" y="1487562"/>
            <a:ext cx="8934651" cy="8444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E9965A-4C24-54E6-7E09-687593C74FBA}"/>
              </a:ext>
            </a:extLst>
          </p:cNvPr>
          <p:cNvSpPr txBox="1"/>
          <p:nvPr/>
        </p:nvSpPr>
        <p:spPr>
          <a:xfrm>
            <a:off x="1290397" y="976358"/>
            <a:ext cx="6097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Sintaksis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4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40A56425-7CF0-F0F6-CDEB-3A002B58A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60961"/>
              </p:ext>
            </p:extLst>
          </p:nvPr>
        </p:nvGraphicFramePr>
        <p:xfrm>
          <a:off x="1290397" y="2783454"/>
          <a:ext cx="9785677" cy="396759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565392">
                  <a:extLst>
                    <a:ext uri="{9D8B030D-6E8A-4147-A177-3AD203B41FA5}">
                      <a16:colId xmlns:a16="http://schemas.microsoft.com/office/drawing/2014/main" val="356146395"/>
                    </a:ext>
                  </a:extLst>
                </a:gridCol>
                <a:gridCol w="4947865">
                  <a:extLst>
                    <a:ext uri="{9D8B030D-6E8A-4147-A177-3AD203B41FA5}">
                      <a16:colId xmlns:a16="http://schemas.microsoft.com/office/drawing/2014/main" val="2777430839"/>
                    </a:ext>
                  </a:extLst>
                </a:gridCol>
                <a:gridCol w="2272420">
                  <a:extLst>
                    <a:ext uri="{9D8B030D-6E8A-4147-A177-3AD203B41FA5}">
                      <a16:colId xmlns:a16="http://schemas.microsoft.com/office/drawing/2014/main" val="1254104472"/>
                    </a:ext>
                  </a:extLst>
                </a:gridCol>
              </a:tblGrid>
              <a:tr h="42584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b="1"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Parametr</a:t>
                      </a:r>
                      <a:endParaRPr lang="tr-TR">
                        <a:solidFill>
                          <a:srgbClr val="FFC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76200" marB="762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b="1"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Maqsadi</a:t>
                      </a:r>
                      <a:endParaRPr lang="tr-TR">
                        <a:solidFill>
                          <a:srgbClr val="FFC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76200" marB="762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b="1" dirty="0"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Misol</a:t>
                      </a:r>
                      <a:endParaRPr lang="tr-TR" dirty="0">
                        <a:solidFill>
                          <a:srgbClr val="FFC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76200" marB="762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783349"/>
                  </a:ext>
                </a:extLst>
              </a:tr>
              <a:tr h="699594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sz="2000" b="1" dirty="0">
                          <a:solidFill>
                            <a:srgbClr val="00B0F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</a:t>
                      </a:r>
                      <a:endParaRPr lang="tr-TR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76200" marB="762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Majburiy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tr-TR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Massivga aylantiriladigan manba (List, Tuple, yoki boshqa array).</a:t>
                      </a:r>
                    </a:p>
                  </a:txBody>
                  <a:tcPr marL="114300" marR="114300" marT="76200" marB="762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ru-RU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[1, 2, 3]</a:t>
                      </a:r>
                    </a:p>
                  </a:txBody>
                  <a:tcPr marL="114300" marR="114300" marT="76200" marB="762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4223346"/>
                  </a:ext>
                </a:extLst>
              </a:tr>
              <a:tr h="86547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sz="2000" b="1" dirty="0">
                          <a:solidFill>
                            <a:srgbClr val="00B0F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dtype</a:t>
                      </a:r>
                      <a:endParaRPr lang="tr-TR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76200" marB="762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Ixtiyoriy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tr-TR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Massiv elementlarining aniq ma'lumot turini (masalan, int32, float64) belgilash.</a:t>
                      </a:r>
                    </a:p>
                  </a:txBody>
                  <a:tcPr marL="114300" marR="114300" marT="76200" marB="762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dtype=np.float64</a:t>
                      </a:r>
                    </a:p>
                  </a:txBody>
                  <a:tcPr marL="114300" marR="114300" marT="76200" marB="762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7454413"/>
                  </a:ext>
                </a:extLst>
              </a:tr>
              <a:tr h="110888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sz="2000" b="1" dirty="0">
                          <a:solidFill>
                            <a:srgbClr val="00B0F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copy</a:t>
                      </a:r>
                      <a:endParaRPr lang="tr-TR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76200" marB="762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Ixtiyoriy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tr-TR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Agar manba (object) allaqachon NumPy arrayi bo'lsa, uning nusxasini yaratish kerakmi (True) yoki yo'qmi (False).</a:t>
                      </a:r>
                    </a:p>
                  </a:txBody>
                  <a:tcPr marL="114300" marR="114300" marT="76200" marB="762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copy=False</a:t>
                      </a:r>
                    </a:p>
                  </a:txBody>
                  <a:tcPr marL="114300" marR="114300" marT="76200" marB="762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0048972"/>
                  </a:ext>
                </a:extLst>
              </a:tr>
              <a:tr h="86547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sz="2000" b="1" dirty="0">
                          <a:solidFill>
                            <a:srgbClr val="00B0F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ndmin</a:t>
                      </a:r>
                      <a:endParaRPr lang="tr-TR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76200" marB="762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Ixtiyoriy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tr-TR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Yaratiladigan massivning minimal o'lchamdorligini (dimension) belgilash.</a:t>
                      </a:r>
                    </a:p>
                  </a:txBody>
                  <a:tcPr marL="114300" marR="114300" marT="76200" marB="762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ndmin=2</a:t>
                      </a:r>
                    </a:p>
                  </a:txBody>
                  <a:tcPr marL="114300" marR="114300" marT="76200" marB="762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5892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256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C62B75AD-0C11-7F1C-60F1-8A566F5A9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81086CD4-4980-08BA-DDB3-EF1EDCCC9CF1}"/>
              </a:ext>
            </a:extLst>
          </p:cNvPr>
          <p:cNvSpPr txBox="1"/>
          <p:nvPr/>
        </p:nvSpPr>
        <p:spPr>
          <a:xfrm>
            <a:off x="1290398" y="269915"/>
            <a:ext cx="8374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err="1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nd.array</a:t>
            </a:r>
            <a:r>
              <a:rPr lang="en-US" sz="3200" b="1" dirty="0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()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FUNSIYASI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FB6DCB-CB30-A6E4-AB32-512940817D6D}"/>
              </a:ext>
            </a:extLst>
          </p:cNvPr>
          <p:cNvSpPr txBox="1"/>
          <p:nvPr/>
        </p:nvSpPr>
        <p:spPr>
          <a:xfrm>
            <a:off x="1348748" y="1616485"/>
            <a:ext cx="4827760" cy="1318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C99CC6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C99CC6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np</a:t>
            </a:r>
          </a:p>
          <a:p>
            <a:pPr>
              <a:lnSpc>
                <a:spcPts val="1875"/>
              </a:lnSpc>
              <a:buNone/>
            </a:pP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array_1d =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np.array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array_1d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49D8BDBE-01E2-2B91-7E79-2BB48C0600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7098" y="3092864"/>
            <a:ext cx="129889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</a:rPr>
              <a:t>[1 2 3 4] </a:t>
            </a: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E150CB-1B84-D9F2-B708-C5DCC5D0AA08}"/>
              </a:ext>
            </a:extLst>
          </p:cNvPr>
          <p:cNvSpPr txBox="1"/>
          <p:nvPr/>
        </p:nvSpPr>
        <p:spPr>
          <a:xfrm>
            <a:off x="1348748" y="3077475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i="1" dirty="0"/>
              <a:t>:</a:t>
            </a:r>
            <a:endParaRPr lang="ru-RU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9D639F-32E5-83B4-17FC-2DD564FACA44}"/>
              </a:ext>
            </a:extLst>
          </p:cNvPr>
          <p:cNvSpPr txBox="1"/>
          <p:nvPr/>
        </p:nvSpPr>
        <p:spPr>
          <a:xfrm>
            <a:off x="1290398" y="1189704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1D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massiv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yaratish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32C32D-4CCD-F164-9F50-415365206D4D}"/>
              </a:ext>
            </a:extLst>
          </p:cNvPr>
          <p:cNvSpPr txBox="1"/>
          <p:nvPr/>
        </p:nvSpPr>
        <p:spPr>
          <a:xfrm>
            <a:off x="1290398" y="3787584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2D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massiv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yaratish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988D8C-3CCE-5F61-8BFD-EDDA5472418A}"/>
              </a:ext>
            </a:extLst>
          </p:cNvPr>
          <p:cNvSpPr txBox="1"/>
          <p:nvPr/>
        </p:nvSpPr>
        <p:spPr>
          <a:xfrm>
            <a:off x="1290398" y="4236768"/>
            <a:ext cx="4932693" cy="15626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C99CC6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C99CC6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np</a:t>
            </a:r>
            <a:b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array_2d =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np.array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([[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             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             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45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array_2d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E60C5E-7EDD-6897-BF17-18E6101D1764}"/>
              </a:ext>
            </a:extLst>
          </p:cNvPr>
          <p:cNvSpPr txBox="1"/>
          <p:nvPr/>
        </p:nvSpPr>
        <p:spPr>
          <a:xfrm>
            <a:off x="1290398" y="5914274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i="1" dirty="0"/>
              <a:t>:</a:t>
            </a:r>
            <a:endParaRPr lang="ru-RU" i="1" dirty="0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1B0C5333-AD89-FB84-DCEB-8BDE657F5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6122" y="5959080"/>
            <a:ext cx="222151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</a:rPr>
              <a:t>[</a:t>
            </a:r>
            <a:r>
              <a:rPr kumimoji="0" lang="en-US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</a:rPr>
              <a:t>[ 1 2 3</a:t>
            </a:r>
            <a:r>
              <a:rPr kumimoji="0" lang="en-US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</a:rPr>
              <a:t>]</a:t>
            </a:r>
            <a:endParaRPr kumimoji="0" lang="en-US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</a:rPr>
              <a:t> [ 2 3 4</a:t>
            </a:r>
            <a:r>
              <a:rPr kumimoji="0" lang="en-US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</a:rPr>
              <a:t>] </a:t>
            </a:r>
            <a:endParaRPr kumimoji="0" lang="en-US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</a:rPr>
              <a:t>[ 5 10 45</a:t>
            </a:r>
            <a:r>
              <a:rPr kumimoji="0" lang="en-US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</a:rPr>
              <a:t>]</a:t>
            </a:r>
            <a:r>
              <a:rPr kumimoji="0" lang="en-US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</a:rPr>
              <a:t>] </a:t>
            </a: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D34A01-9010-6850-32E4-707F6A3359C0}"/>
              </a:ext>
            </a:extLst>
          </p:cNvPr>
          <p:cNvSpPr txBox="1"/>
          <p:nvPr/>
        </p:nvSpPr>
        <p:spPr>
          <a:xfrm>
            <a:off x="6615736" y="1247153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massiv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yaratish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4C016A-2B6B-2824-F14B-662D563FBDB5}"/>
              </a:ext>
            </a:extLst>
          </p:cNvPr>
          <p:cNvSpPr txBox="1"/>
          <p:nvPr/>
        </p:nvSpPr>
        <p:spPr>
          <a:xfrm>
            <a:off x="6615736" y="1687030"/>
            <a:ext cx="5189983" cy="27808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C99CC6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C99CC6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np</a:t>
            </a:r>
          </a:p>
          <a:p>
            <a:pPr>
              <a:lnSpc>
                <a:spcPts val="1875"/>
              </a:lnSpc>
              <a:buNone/>
            </a:pP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array_3d =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np.array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([[[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             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             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45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]],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             </a:t>
            </a:r>
          </a:p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             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[[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7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8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              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12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              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]],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             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array_3d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AA1C83-C0A4-1D61-BD3B-8FF319ABBDCA}"/>
              </a:ext>
            </a:extLst>
          </p:cNvPr>
          <p:cNvSpPr txBox="1"/>
          <p:nvPr/>
        </p:nvSpPr>
        <p:spPr>
          <a:xfrm>
            <a:off x="7682695" y="4687517"/>
            <a:ext cx="2292790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[[[1 2 3]</a:t>
            </a:r>
            <a:endParaRPr lang="en-US" sz="1600" b="1" i="0" dirty="0">
              <a:solidFill>
                <a:srgbClr val="E3E3E3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E3E3E3"/>
                </a:solidFill>
                <a:latin typeface="Courier New" panose="02070309020205020404" pitchFamily="49" charset="0"/>
              </a:rPr>
              <a:t>  </a:t>
            </a:r>
            <a:r>
              <a:rPr lang="ru-RU" sz="1600" b="1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[2 3 4] </a:t>
            </a:r>
            <a:endParaRPr lang="en-US" sz="1600" b="1" i="0" dirty="0">
              <a:solidFill>
                <a:srgbClr val="E3E3E3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600" b="1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ru-RU" sz="1600" b="1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[5 10 45]]</a:t>
            </a:r>
            <a:endParaRPr lang="en-US" sz="1600" b="1" i="0" dirty="0">
              <a:solidFill>
                <a:srgbClr val="E3E3E3"/>
              </a:solidFill>
              <a:effectLst/>
              <a:latin typeface="Courier New" panose="02070309020205020404" pitchFamily="49" charset="0"/>
            </a:endParaRPr>
          </a:p>
          <a:p>
            <a:endParaRPr lang="en-US" sz="1600" b="1" i="0" dirty="0">
              <a:solidFill>
                <a:srgbClr val="E3E3E3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E3E3E3"/>
                </a:solidFill>
                <a:latin typeface="Courier New" panose="02070309020205020404" pitchFamily="49" charset="0"/>
              </a:rPr>
              <a:t> </a:t>
            </a:r>
            <a:r>
              <a:rPr lang="ru-RU" sz="1600" b="1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[[ 3 7 8]</a:t>
            </a:r>
            <a:endParaRPr lang="en-US" sz="1600" b="1" i="0" dirty="0">
              <a:solidFill>
                <a:srgbClr val="E3E3E3"/>
              </a:solidFill>
              <a:effectLst/>
              <a:latin typeface="Courier New" panose="02070309020205020404" pitchFamily="49" charset="0"/>
            </a:endParaRPr>
          </a:p>
          <a:p>
            <a:r>
              <a:rPr lang="ru-RU" sz="1600" b="1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 [10 5 12]</a:t>
            </a:r>
            <a:endParaRPr lang="en-US" sz="1600" b="1" i="0" dirty="0">
              <a:solidFill>
                <a:srgbClr val="E3E3E3"/>
              </a:solidFill>
              <a:effectLst/>
              <a:latin typeface="Courier New" panose="02070309020205020404" pitchFamily="49" charset="0"/>
            </a:endParaRPr>
          </a:p>
          <a:p>
            <a:r>
              <a:rPr lang="ru-RU" sz="1600" b="1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 [ 4 10 5]]]</a:t>
            </a:r>
            <a:endParaRPr lang="ru-RU" sz="16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95F690-F0DD-F90B-B7F5-1E9B288196F4}"/>
              </a:ext>
            </a:extLst>
          </p:cNvPr>
          <p:cNvSpPr txBox="1"/>
          <p:nvPr/>
        </p:nvSpPr>
        <p:spPr>
          <a:xfrm>
            <a:off x="6615736" y="4648739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i="1" dirty="0"/>
              <a:t>: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21129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/>
      <p:bldP spid="17" grpId="0"/>
      <p:bldP spid="18" grpId="0"/>
      <p:bldP spid="20" grpId="0" animBg="1"/>
      <p:bldP spid="21" grpId="0"/>
      <p:bldP spid="23" grpId="0"/>
      <p:bldP spid="24" grpId="0"/>
      <p:bldP spid="26" grpId="0" animBg="1"/>
      <p:bldP spid="28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D76301DA-ED32-D075-E003-1635C31EE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F93FF3E5-09B1-D31B-6224-83585BAA65E6}"/>
              </a:ext>
            </a:extLst>
          </p:cNvPr>
          <p:cNvSpPr txBox="1"/>
          <p:nvPr/>
        </p:nvSpPr>
        <p:spPr>
          <a:xfrm>
            <a:off x="1221657" y="269915"/>
            <a:ext cx="8374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NUMPY DATA TYPE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D24AB3-1B7A-F39E-4A7B-2F2B4B4C5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657" y="854690"/>
            <a:ext cx="10756078" cy="600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7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93194ABF-3C4C-D0A9-58B5-148211E04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5B1E5E57-18E7-D5D6-EED3-06F8C67230C2}"/>
              </a:ext>
            </a:extLst>
          </p:cNvPr>
          <p:cNvSpPr txBox="1"/>
          <p:nvPr/>
        </p:nvSpPr>
        <p:spPr>
          <a:xfrm>
            <a:off x="1221657" y="269915"/>
            <a:ext cx="8374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NUMPY DATA TYPE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942710-E8D1-E864-48A7-85D0CBFAA7F3}"/>
              </a:ext>
            </a:extLst>
          </p:cNvPr>
          <p:cNvSpPr txBox="1"/>
          <p:nvPr/>
        </p:nvSpPr>
        <p:spPr>
          <a:xfrm>
            <a:off x="1221657" y="1070211"/>
            <a:ext cx="7907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b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dtype</a:t>
            </a:r>
            <a:r>
              <a:rPr lang="en-US" sz="2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yordamida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istalgan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arraydagi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ma’lumot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turlarini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ko’rsatish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mumkin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0B574-CC9A-5116-3D60-75414274CD13}"/>
              </a:ext>
            </a:extLst>
          </p:cNvPr>
          <p:cNvSpPr txBox="1"/>
          <p:nvPr/>
        </p:nvSpPr>
        <p:spPr>
          <a:xfrm>
            <a:off x="1221657" y="1685842"/>
            <a:ext cx="7234280" cy="13266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75"/>
              </a:lnSpc>
              <a:buNone/>
            </a:pPr>
            <a:r>
              <a:rPr lang="en-US" sz="2000" b="0" dirty="0">
                <a:solidFill>
                  <a:srgbClr val="C99CC6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numpy</a:t>
            </a:r>
            <a:r>
              <a:rPr lang="en-US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0" dirty="0">
                <a:solidFill>
                  <a:srgbClr val="C99CC6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np</a:t>
            </a:r>
          </a:p>
          <a:p>
            <a:pPr>
              <a:lnSpc>
                <a:spcPts val="1875"/>
              </a:lnSpc>
              <a:buNone/>
            </a:pP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array_1d = 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np.array</a:t>
            </a:r>
            <a:r>
              <a:rPr lang="en-US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([</a:t>
            </a:r>
            <a:r>
              <a:rPr lang="en-US" sz="20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en-US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sz="2000" b="0" dirty="0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array_1d.dtype</a:t>
            </a:r>
            <a:r>
              <a:rPr lang="en-US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49E60F8-B02E-16BC-0C79-3E299188AD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4900" y="3095381"/>
            <a:ext cx="12988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dirty="0">
                <a:latin typeface="Arial Unicode MS" pitchFamily="34" charset="-128"/>
              </a:rPr>
              <a:t>int64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</a:rPr>
              <a:t> </a:t>
            </a:r>
            <a:endParaRPr kumimoji="0" lang="ru-RU" altLang="ru-RU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7EB1D9-4013-3F96-F809-71335D649AC5}"/>
              </a:ext>
            </a:extLst>
          </p:cNvPr>
          <p:cNvSpPr txBox="1"/>
          <p:nvPr/>
        </p:nvSpPr>
        <p:spPr>
          <a:xfrm>
            <a:off x="1149571" y="3079992"/>
            <a:ext cx="9653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sz="2000" i="1" dirty="0"/>
              <a:t>:</a:t>
            </a:r>
            <a:endParaRPr lang="ru-RU" sz="2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50711A-7A90-6D4A-9A62-A79E518EA32E}"/>
              </a:ext>
            </a:extLst>
          </p:cNvPr>
          <p:cNvSpPr txBox="1"/>
          <p:nvPr/>
        </p:nvSpPr>
        <p:spPr>
          <a:xfrm>
            <a:off x="1221657" y="3537202"/>
            <a:ext cx="7907934" cy="13266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75"/>
              </a:lnSpc>
              <a:buNone/>
            </a:pPr>
            <a:r>
              <a:rPr lang="tr-TR" sz="2000" b="0" dirty="0">
                <a:solidFill>
                  <a:srgbClr val="C99CC6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tr-TR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numpy </a:t>
            </a:r>
            <a:r>
              <a:rPr lang="tr-TR" sz="2000" b="0" dirty="0">
                <a:solidFill>
                  <a:srgbClr val="C99CC6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tr-TR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np</a:t>
            </a:r>
          </a:p>
          <a:p>
            <a:pPr>
              <a:lnSpc>
                <a:spcPts val="1875"/>
              </a:lnSpc>
              <a:buNone/>
            </a:pP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tr-TR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array_1d = np.array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([</a:t>
            </a:r>
            <a:r>
              <a:rPr lang="tr-TR" sz="20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tr-TR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tr-TR" sz="20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tr-TR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tr-TR" sz="20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tr-TR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tr-TR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tr-TR" sz="20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tr-TR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dtype=np.int32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tr-TR" sz="2000" b="0" dirty="0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tr-TR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array_1d.dtype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E8D8C4F2-9EA1-BA2A-00E7-D39273B0F1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4900" y="4905107"/>
            <a:ext cx="12988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dirty="0">
                <a:latin typeface="Arial Unicode MS" pitchFamily="34" charset="-128"/>
              </a:rPr>
              <a:t>int32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</a:rPr>
              <a:t> </a:t>
            </a:r>
            <a:endParaRPr kumimoji="0" lang="ru-RU" altLang="ru-RU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F1C95F-8498-3155-E34D-B76F7496C8CC}"/>
              </a:ext>
            </a:extLst>
          </p:cNvPr>
          <p:cNvSpPr txBox="1"/>
          <p:nvPr/>
        </p:nvSpPr>
        <p:spPr>
          <a:xfrm>
            <a:off x="1149571" y="4889718"/>
            <a:ext cx="9653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sz="2000" i="1" dirty="0"/>
              <a:t>:</a:t>
            </a:r>
            <a:endParaRPr lang="ru-RU" sz="2000" i="1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0622E3D-979E-3D52-520C-B41EB63C6D5D}"/>
              </a:ext>
            </a:extLst>
          </p:cNvPr>
          <p:cNvSpPr/>
          <p:nvPr/>
        </p:nvSpPr>
        <p:spPr>
          <a:xfrm>
            <a:off x="6627136" y="3938257"/>
            <a:ext cx="2308634" cy="44786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AD824940-0991-03D6-3F80-7C714EBAAD5A}"/>
              </a:ext>
            </a:extLst>
          </p:cNvPr>
          <p:cNvCxnSpPr>
            <a:cxnSpLocks/>
          </p:cNvCxnSpPr>
          <p:nvPr/>
        </p:nvCxnSpPr>
        <p:spPr>
          <a:xfrm flipH="1" flipV="1">
            <a:off x="8162573" y="4480377"/>
            <a:ext cx="615636" cy="8094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">
            <a:extLst>
              <a:ext uri="{FF2B5EF4-FFF2-40B4-BE49-F238E27FC236}">
                <a16:creationId xmlns:a16="http://schemas.microsoft.com/office/drawing/2014/main" id="{E7F3CF22-8404-F64E-B427-934BCDFA8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136" y="5384085"/>
            <a:ext cx="537173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Massiv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yaratishda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np.array</a:t>
            </a:r>
            <a:r>
              <a:rPr lang="en-US" altLang="ru-RU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alt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funksiyasidagi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dtype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metodida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istalgan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ma’lumot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turini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majburiy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kiritib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ketishimiz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mumkin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ru-RU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Masalan</a:t>
            </a:r>
            <a:r>
              <a:rPr lang="en-US" alt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np.int8, np.int16, np.int64, np.int128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ru-RU" altLang="ru-RU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62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/>
      <p:bldP spid="8" grpId="0"/>
      <p:bldP spid="10" grpId="0" animBg="1"/>
      <p:bldP spid="11" grpId="0"/>
      <p:bldP spid="12" grpId="0"/>
      <p:bldP spid="13" grpId="0" animBg="1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392E2C10-0A7E-315F-A8F6-736E89D6A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60D08D41-8D86-711B-46F1-D116B9EA88C2}"/>
              </a:ext>
            </a:extLst>
          </p:cNvPr>
          <p:cNvSpPr txBox="1"/>
          <p:nvPr/>
        </p:nvSpPr>
        <p:spPr>
          <a:xfrm>
            <a:off x="1145543" y="340564"/>
            <a:ext cx="8374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.</a:t>
            </a:r>
            <a:r>
              <a:rPr lang="en-US" sz="3200" b="1" dirty="0" err="1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ndim</a:t>
            </a:r>
            <a:r>
              <a:rPr lang="en-US" sz="3200" b="1" dirty="0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METODI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9D37A7-CCE1-B8BD-929A-63FF9F453FA0}"/>
              </a:ext>
            </a:extLst>
          </p:cNvPr>
          <p:cNvSpPr txBox="1"/>
          <p:nvPr/>
        </p:nvSpPr>
        <p:spPr>
          <a:xfrm>
            <a:off x="1145543" y="1223234"/>
            <a:ext cx="82519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.</a:t>
            </a:r>
            <a:r>
              <a:rPr lang="en-US" sz="2400" b="1" dirty="0" err="1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ndim</a:t>
            </a: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Consolas" panose="020B0609020204030204" pitchFamily="49" charset="0"/>
                <a:cs typeface="Times New Roman" panose="02020603050405020304" pitchFamily="18" charset="0"/>
              </a:rPr>
              <a:t>-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massivlarning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o’lchamini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aniqlash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ishlatiladi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965415-F8DD-AA94-4749-2F2FA04D289A}"/>
              </a:ext>
            </a:extLst>
          </p:cNvPr>
          <p:cNvSpPr txBox="1"/>
          <p:nvPr/>
        </p:nvSpPr>
        <p:spPr>
          <a:xfrm>
            <a:off x="1221657" y="1836124"/>
            <a:ext cx="4874343" cy="1318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C99CC6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C99CC6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np</a:t>
            </a:r>
          </a:p>
          <a:p>
            <a:pPr>
              <a:lnSpc>
                <a:spcPts val="1875"/>
              </a:lnSpc>
              <a:buNone/>
            </a:pP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array_1d =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np.array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])</a:t>
            </a:r>
            <a:b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array_1d.ndim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3689FBED-28AD-7EC7-3F58-5DF3E8028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4384" y="3208066"/>
            <a:ext cx="129889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</a:rPr>
              <a:t>1</a:t>
            </a: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62188-8B65-5E62-D3EE-3147E305F4FF}"/>
              </a:ext>
            </a:extLst>
          </p:cNvPr>
          <p:cNvSpPr txBox="1"/>
          <p:nvPr/>
        </p:nvSpPr>
        <p:spPr>
          <a:xfrm>
            <a:off x="1145543" y="3177288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i="1" dirty="0"/>
              <a:t>:</a:t>
            </a:r>
            <a:endParaRPr lang="ru-RU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F86C4F-FE87-E536-DC1B-FE8B0E09619C}"/>
              </a:ext>
            </a:extLst>
          </p:cNvPr>
          <p:cNvSpPr txBox="1"/>
          <p:nvPr/>
        </p:nvSpPr>
        <p:spPr>
          <a:xfrm>
            <a:off x="6661088" y="1799347"/>
            <a:ext cx="4963562" cy="15626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C99CC6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C99CC6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np</a:t>
            </a:r>
          </a:p>
          <a:p>
            <a:pPr>
              <a:lnSpc>
                <a:spcPts val="1875"/>
              </a:lnSpc>
              <a:buNone/>
            </a:pP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array_2d =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np.array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([[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             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             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45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array_2d.ndim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F6F2EB7C-48A7-E408-B2DB-4ED80BD93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9832" y="3481818"/>
            <a:ext cx="129889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1600" dirty="0">
                <a:latin typeface="Arial" panose="020B0604020202020204" pitchFamily="34" charset="0"/>
              </a:rPr>
              <a:t>2</a:t>
            </a: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42D299-4A42-45BD-84EC-A3124A1B7957}"/>
              </a:ext>
            </a:extLst>
          </p:cNvPr>
          <p:cNvSpPr txBox="1"/>
          <p:nvPr/>
        </p:nvSpPr>
        <p:spPr>
          <a:xfrm>
            <a:off x="6610991" y="3451040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i="1" dirty="0"/>
              <a:t>:</a:t>
            </a:r>
            <a:endParaRPr lang="ru-RU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F19AAA-23B8-7325-2192-4F10244384B4}"/>
              </a:ext>
            </a:extLst>
          </p:cNvPr>
          <p:cNvSpPr txBox="1"/>
          <p:nvPr/>
        </p:nvSpPr>
        <p:spPr>
          <a:xfrm>
            <a:off x="1145543" y="3757056"/>
            <a:ext cx="5119455" cy="25372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C99CC6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C99CC6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np</a:t>
            </a:r>
          </a:p>
          <a:p>
            <a:pPr>
              <a:lnSpc>
                <a:spcPts val="1875"/>
              </a:lnSpc>
              <a:buNone/>
            </a:pP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array_3d =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np.array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([[[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             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             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45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]],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             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[[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7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8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              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12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              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]],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             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array_3d.ndim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15C4F4C-2C44-21D7-5A1C-2CA278FD9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0498" y="6443245"/>
            <a:ext cx="129889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</a:t>
            </a: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C7E109-9FAA-3415-4449-6F7F25769555}"/>
              </a:ext>
            </a:extLst>
          </p:cNvPr>
          <p:cNvSpPr txBox="1"/>
          <p:nvPr/>
        </p:nvSpPr>
        <p:spPr>
          <a:xfrm>
            <a:off x="1221657" y="6412467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i="1" dirty="0"/>
              <a:t>: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268614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/>
      <p:bldP spid="11" grpId="0"/>
      <p:bldP spid="13" grpId="0" animBg="1"/>
      <p:bldP spid="14" grpId="0"/>
      <p:bldP spid="15" grpId="0"/>
      <p:bldP spid="17" grpId="0" animBg="1"/>
      <p:bldP spid="18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7EDA7FE8-98C6-7B5D-4634-241E81E6E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0621D937-913D-9244-D231-70846A633120}"/>
              </a:ext>
            </a:extLst>
          </p:cNvPr>
          <p:cNvSpPr txBox="1"/>
          <p:nvPr/>
        </p:nvSpPr>
        <p:spPr>
          <a:xfrm>
            <a:off x="1145543" y="340564"/>
            <a:ext cx="8374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.shape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METODI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8EBA97-0EE9-BF1E-9907-77A6F595EED4}"/>
              </a:ext>
            </a:extLst>
          </p:cNvPr>
          <p:cNvSpPr txBox="1"/>
          <p:nvPr/>
        </p:nvSpPr>
        <p:spPr>
          <a:xfrm>
            <a:off x="1206612" y="1029499"/>
            <a:ext cx="82519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.shape </a:t>
            </a:r>
            <a:r>
              <a:rPr lang="en-US" sz="2400" b="1" dirty="0">
                <a:latin typeface="Consolas" panose="020B0609020204030204" pitchFamily="49" charset="0"/>
                <a:cs typeface="Times New Roman" panose="02020603050405020304" pitchFamily="18" charset="0"/>
              </a:rPr>
              <a:t>-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massivning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qator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ustunlar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sonini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ko'rsatsa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0A6504-B8AF-91F9-A6EC-084041FC2F70}"/>
              </a:ext>
            </a:extLst>
          </p:cNvPr>
          <p:cNvSpPr txBox="1"/>
          <p:nvPr/>
        </p:nvSpPr>
        <p:spPr>
          <a:xfrm>
            <a:off x="1221656" y="1816368"/>
            <a:ext cx="4943753" cy="1318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C99CC6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C99CC6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np</a:t>
            </a:r>
          </a:p>
          <a:p>
            <a:pPr>
              <a:lnSpc>
                <a:spcPts val="1875"/>
              </a:lnSpc>
              <a:buNone/>
            </a:pP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array_1d =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np.array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array_1d.shape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DCABD4D-C9AA-6CE4-374B-5D2C7ABE6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4384" y="3165896"/>
            <a:ext cx="129889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1600" dirty="0">
                <a:latin typeface="Arial" panose="020B0604020202020204" pitchFamily="34" charset="0"/>
              </a:rPr>
              <a:t>(4, )</a:t>
            </a: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57E00B-F5B1-5562-BCB6-D9BE3AF33861}"/>
              </a:ext>
            </a:extLst>
          </p:cNvPr>
          <p:cNvSpPr txBox="1"/>
          <p:nvPr/>
        </p:nvSpPr>
        <p:spPr>
          <a:xfrm>
            <a:off x="1145543" y="3177288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i="1" dirty="0"/>
              <a:t>:</a:t>
            </a:r>
            <a:endParaRPr lang="ru-RU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5A16AD-7051-8A5D-07F6-8AF3206BCA41}"/>
              </a:ext>
            </a:extLst>
          </p:cNvPr>
          <p:cNvSpPr txBox="1"/>
          <p:nvPr/>
        </p:nvSpPr>
        <p:spPr>
          <a:xfrm>
            <a:off x="6543309" y="1772566"/>
            <a:ext cx="5189982" cy="15626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C99CC6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C99CC6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np</a:t>
            </a:r>
          </a:p>
          <a:p>
            <a:pPr>
              <a:lnSpc>
                <a:spcPts val="1875"/>
              </a:lnSpc>
              <a:buNone/>
            </a:pP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array_2d =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np.array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([[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             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             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45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array_2d.shape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983B09AD-CA50-1A68-F8C0-557206881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8206" y="3412151"/>
            <a:ext cx="129889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1600" dirty="0">
                <a:latin typeface="Arial" panose="020B0604020202020204" pitchFamily="34" charset="0"/>
              </a:rPr>
              <a:t>(3, 3 )</a:t>
            </a: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CE947F-1DE0-6835-88B6-80620CE481D0}"/>
              </a:ext>
            </a:extLst>
          </p:cNvPr>
          <p:cNvSpPr txBox="1"/>
          <p:nvPr/>
        </p:nvSpPr>
        <p:spPr>
          <a:xfrm>
            <a:off x="6449365" y="3396762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i="1" dirty="0"/>
              <a:t>:</a:t>
            </a:r>
            <a:endParaRPr lang="ru-RU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9A2EA9-B71B-EF7C-3D68-5005AFA38305}"/>
              </a:ext>
            </a:extLst>
          </p:cNvPr>
          <p:cNvSpPr txBox="1"/>
          <p:nvPr/>
        </p:nvSpPr>
        <p:spPr>
          <a:xfrm>
            <a:off x="1200828" y="3719189"/>
            <a:ext cx="5181866" cy="25372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C99CC6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C99CC6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np</a:t>
            </a:r>
            <a:b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array_3d =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np.array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([[[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             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             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45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]],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             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[[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7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8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              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12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              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]],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             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array_3d.shape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8E474B3-60F3-07A7-7811-AF19D46043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4384" y="6348159"/>
            <a:ext cx="129889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1600" dirty="0">
                <a:latin typeface="Arial" panose="020B0604020202020204" pitchFamily="34" charset="0"/>
              </a:rPr>
              <a:t>(2, 3, 3 )</a:t>
            </a: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3DE5C2-202F-9778-1242-7CBD59FC49F9}"/>
              </a:ext>
            </a:extLst>
          </p:cNvPr>
          <p:cNvSpPr txBox="1"/>
          <p:nvPr/>
        </p:nvSpPr>
        <p:spPr>
          <a:xfrm>
            <a:off x="1145543" y="6332770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i="1" dirty="0"/>
              <a:t>: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39531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/>
      <p:bldP spid="8" grpId="0"/>
      <p:bldP spid="10" grpId="0" animBg="1"/>
      <p:bldP spid="11" grpId="0"/>
      <p:bldP spid="12" grpId="0"/>
      <p:bldP spid="14" grpId="0" animBg="1"/>
      <p:bldP spid="15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ABBCBA0C-6D6F-D7AD-E64E-D4EAD8CC4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036F13CF-DC29-6095-A0D4-26C14C8F0546}"/>
              </a:ext>
            </a:extLst>
          </p:cNvPr>
          <p:cNvSpPr txBox="1"/>
          <p:nvPr/>
        </p:nvSpPr>
        <p:spPr>
          <a:xfrm>
            <a:off x="1290398" y="340564"/>
            <a:ext cx="8374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.size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METODI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942390-A478-F931-04BF-38F0208C8E43}"/>
              </a:ext>
            </a:extLst>
          </p:cNvPr>
          <p:cNvSpPr txBox="1"/>
          <p:nvPr/>
        </p:nvSpPr>
        <p:spPr>
          <a:xfrm>
            <a:off x="1206612" y="1029499"/>
            <a:ext cx="82519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.size </a:t>
            </a:r>
            <a:r>
              <a:rPr lang="en-US" sz="2400" b="1" dirty="0">
                <a:latin typeface="Consolas" panose="020B0609020204030204" pitchFamily="49" charset="0"/>
                <a:cs typeface="Times New Roman" panose="02020603050405020304" pitchFamily="18" charset="0"/>
              </a:rPr>
              <a:t>–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massiv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barcha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elementlar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soni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ko’rsatadi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FFB0EF-7857-A802-6831-C69820994055}"/>
              </a:ext>
            </a:extLst>
          </p:cNvPr>
          <p:cNvSpPr txBox="1"/>
          <p:nvPr/>
        </p:nvSpPr>
        <p:spPr>
          <a:xfrm>
            <a:off x="1364810" y="1595324"/>
            <a:ext cx="4936402" cy="1318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C99CC6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C99CC6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np</a:t>
            </a:r>
            <a:b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array_1d =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np.array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([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array_1d.size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2F59EAF-2874-1A1D-3B65-EAC4BC4ABA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651" y="3007043"/>
            <a:ext cx="129889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</a:t>
            </a: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E88C91-45EE-28C8-43D1-7B4630503330}"/>
              </a:ext>
            </a:extLst>
          </p:cNvPr>
          <p:cNvSpPr txBox="1"/>
          <p:nvPr/>
        </p:nvSpPr>
        <p:spPr>
          <a:xfrm>
            <a:off x="1364810" y="3018435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i="1" dirty="0"/>
              <a:t>:</a:t>
            </a:r>
            <a:endParaRPr lang="ru-RU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989A53-7A0C-C39D-C1D5-5B481C26E42E}"/>
              </a:ext>
            </a:extLst>
          </p:cNvPr>
          <p:cNvSpPr txBox="1"/>
          <p:nvPr/>
        </p:nvSpPr>
        <p:spPr>
          <a:xfrm>
            <a:off x="6751623" y="1595324"/>
            <a:ext cx="4936402" cy="15626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C99CC6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C99CC6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np</a:t>
            </a:r>
          </a:p>
          <a:p>
            <a:pPr>
              <a:lnSpc>
                <a:spcPts val="1875"/>
              </a:lnSpc>
              <a:buNone/>
            </a:pP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array_2d =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np.array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([[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             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             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45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array_2d.size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D9BB4C25-DCE4-D9DA-7CE2-4A6217E36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0464" y="3275112"/>
            <a:ext cx="129889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1600" dirty="0">
                <a:latin typeface="Arial" panose="020B0604020202020204" pitchFamily="34" charset="0"/>
              </a:rPr>
              <a:t>9</a:t>
            </a: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B83635-B110-A48C-11D7-820AF9EEB76C}"/>
              </a:ext>
            </a:extLst>
          </p:cNvPr>
          <p:cNvSpPr txBox="1"/>
          <p:nvPr/>
        </p:nvSpPr>
        <p:spPr>
          <a:xfrm>
            <a:off x="6751623" y="3244334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i="1" dirty="0"/>
              <a:t>:</a:t>
            </a:r>
            <a:endParaRPr lang="ru-RU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9F0165-4334-7C14-281E-0AD6DC57D3CB}"/>
              </a:ext>
            </a:extLst>
          </p:cNvPr>
          <p:cNvSpPr txBox="1"/>
          <p:nvPr/>
        </p:nvSpPr>
        <p:spPr>
          <a:xfrm>
            <a:off x="1355801" y="3559420"/>
            <a:ext cx="4936402" cy="27808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C99CC6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C99CC6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np</a:t>
            </a:r>
          </a:p>
          <a:p>
            <a:pPr>
              <a:lnSpc>
                <a:spcPts val="1875"/>
              </a:lnSpc>
              <a:buNone/>
            </a:pP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array_3d =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np.array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([[[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             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             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45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]],</a:t>
            </a:r>
          </a:p>
          <a:p>
            <a:pPr>
              <a:lnSpc>
                <a:spcPts val="1875"/>
              </a:lnSpc>
              <a:buNone/>
            </a:pP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             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[[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7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8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              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12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              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]],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             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array_3d.size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AF4B43BD-8781-ABDA-FA78-59842F2D97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239" y="6400244"/>
            <a:ext cx="129889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18</a:t>
            </a: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67F758-3879-4D56-BFA2-1EE48B558EDE}"/>
              </a:ext>
            </a:extLst>
          </p:cNvPr>
          <p:cNvSpPr txBox="1"/>
          <p:nvPr/>
        </p:nvSpPr>
        <p:spPr>
          <a:xfrm>
            <a:off x="1290398" y="6369466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i="1" dirty="0"/>
              <a:t>: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77856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/>
      <p:bldP spid="8" grpId="0"/>
      <p:bldP spid="10" grpId="0" animBg="1"/>
      <p:bldP spid="11" grpId="0"/>
      <p:bldP spid="12" grpId="0"/>
      <p:bldP spid="14" grpId="0" animBg="1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0D2EB7-9D47-6397-17C3-AE31FD32B137}"/>
              </a:ext>
            </a:extLst>
          </p:cNvPr>
          <p:cNvSpPr txBox="1"/>
          <p:nvPr/>
        </p:nvSpPr>
        <p:spPr>
          <a:xfrm>
            <a:off x="520087" y="2511039"/>
            <a:ext cx="708660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4800" b="1" dirty="0">
                <a:latin typeface="Times New Roman"/>
                <a:ea typeface="Calibri"/>
                <a:cs typeface="Times New Roman"/>
              </a:rPr>
              <a:t>NUMPY MODULI HAQIDA</a:t>
            </a:r>
            <a:endParaRPr lang="ru-RU" sz="4800" b="1" dirty="0">
              <a:latin typeface="Times New Roman"/>
              <a:cs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52F501-FE55-4786-517E-F561577FA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220" y="5010026"/>
            <a:ext cx="4106608" cy="184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468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3046BAE0-7C69-A66A-7B32-7C2EB1698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33420A9B-F279-5AB1-F402-153CB61FF2CA}"/>
              </a:ext>
            </a:extLst>
          </p:cNvPr>
          <p:cNvSpPr txBox="1"/>
          <p:nvPr/>
        </p:nvSpPr>
        <p:spPr>
          <a:xfrm>
            <a:off x="1290398" y="340564"/>
            <a:ext cx="8374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.zeros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METODI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2DDE9C1-9AB4-6F0A-E335-621ADF989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0398" y="996961"/>
            <a:ext cx="10447239" cy="1975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ru-RU" altLang="ru-RU" sz="2400" b="1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effectLst/>
                <a:latin typeface="__Roboto_5506ec"/>
              </a:rPr>
              <a:t>- </a:t>
            </a: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massiv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elementlari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0 ga </a:t>
            </a: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teng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bolgan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 </a:t>
            </a: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o’lchamli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massivlar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yaratadi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800100" lvl="1" indent="-342900" defTabSz="9144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massiv yaratishning eng asosiy va ko'p ishlatiladigan usullari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biri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hisoblanadi.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defTabSz="9144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Ular </a:t>
            </a:r>
            <a:r>
              <a:rPr lang="en-US" sz="2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tr-TR" sz="2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 </a:t>
            </a:r>
            <a:r>
              <a:rPr lang="en-US" sz="2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tr-TR" sz="2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cience</a:t>
            </a:r>
            <a:r>
              <a:rPr lang="en-US" sz="2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 massivlarni initsializatsiya qilish</a:t>
            </a:r>
            <a:r>
              <a:rPr lang="tr-TR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(boshlang'ich holatga keltirish) uchun juda qulaydir</a:t>
            </a:r>
            <a:r>
              <a:rPr lang="tr-TR" sz="2000" dirty="0"/>
              <a:t>.</a:t>
            </a:r>
            <a:r>
              <a:rPr kumimoji="0" lang="en-US" altLang="ru-RU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ru-RU" altLang="ru-RU" sz="20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093E18-5968-A8C9-84A8-9FD9EAE6CFF8}"/>
              </a:ext>
            </a:extLst>
          </p:cNvPr>
          <p:cNvSpPr txBox="1"/>
          <p:nvPr/>
        </p:nvSpPr>
        <p:spPr>
          <a:xfrm>
            <a:off x="1412800" y="3228945"/>
            <a:ext cx="60975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Sintaksis</a:t>
            </a:r>
            <a:r>
              <a:rPr lang="en-US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0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354EE5-4287-68D2-8396-878501F4B05C}"/>
              </a:ext>
            </a:extLst>
          </p:cNvPr>
          <p:cNvSpPr txBox="1"/>
          <p:nvPr/>
        </p:nvSpPr>
        <p:spPr>
          <a:xfrm>
            <a:off x="1512528" y="3685967"/>
            <a:ext cx="7143087" cy="8547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75"/>
              </a:lnSpc>
              <a:buNone/>
            </a:pPr>
            <a:r>
              <a:rPr lang="en-US" sz="2200" dirty="0">
                <a:solidFill>
                  <a:srgbClr val="C99CC6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220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20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numpy</a:t>
            </a:r>
            <a:r>
              <a:rPr lang="en-US" sz="220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200" dirty="0">
                <a:solidFill>
                  <a:srgbClr val="C99CC6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sz="220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np</a:t>
            </a:r>
          </a:p>
          <a:p>
            <a:pPr>
              <a:lnSpc>
                <a:spcPts val="1875"/>
              </a:lnSpc>
              <a:buNone/>
            </a:pPr>
            <a:endParaRPr lang="en-US" sz="220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sz="220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np.zeros</a:t>
            </a:r>
            <a:r>
              <a:rPr lang="en-US" sz="220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20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shape</a:t>
            </a:r>
            <a:r>
              <a:rPr lang="en-US" sz="220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220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20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dtype</a:t>
            </a:r>
            <a:r>
              <a:rPr lang="en-US" sz="220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=float64</a:t>
            </a:r>
            <a:r>
              <a:rPr lang="en-US" sz="220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220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order=</a:t>
            </a:r>
            <a:r>
              <a:rPr lang="en-US" sz="22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'C'</a:t>
            </a:r>
            <a:r>
              <a:rPr lang="en-US" sz="220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sz="220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C412982B-FB68-2B20-0F14-C2B7C2591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767002"/>
              </p:ext>
            </p:extLst>
          </p:nvPr>
        </p:nvGraphicFramePr>
        <p:xfrm>
          <a:off x="1512528" y="4797003"/>
          <a:ext cx="10166945" cy="186403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633157">
                  <a:extLst>
                    <a:ext uri="{9D8B030D-6E8A-4147-A177-3AD203B41FA5}">
                      <a16:colId xmlns:a16="http://schemas.microsoft.com/office/drawing/2014/main" val="1545305255"/>
                    </a:ext>
                  </a:extLst>
                </a:gridCol>
                <a:gridCol w="6533788">
                  <a:extLst>
                    <a:ext uri="{9D8B030D-6E8A-4147-A177-3AD203B41FA5}">
                      <a16:colId xmlns:a16="http://schemas.microsoft.com/office/drawing/2014/main" val="2337826067"/>
                    </a:ext>
                  </a:extLst>
                </a:gridCol>
              </a:tblGrid>
              <a:tr h="52755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sz="2000" b="1"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Parametr</a:t>
                      </a:r>
                      <a:endParaRPr lang="tr-TR" sz="2000">
                        <a:solidFill>
                          <a:srgbClr val="FFC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76200" marB="762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sz="2000" b="1" dirty="0"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Maqsadi</a:t>
                      </a:r>
                      <a:endParaRPr lang="tr-TR" sz="2000" dirty="0">
                        <a:solidFill>
                          <a:srgbClr val="FFC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76200" marB="762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999430"/>
                  </a:ext>
                </a:extLst>
              </a:tr>
              <a:tr h="52755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sz="2000" b="1" dirty="0">
                          <a:solidFill>
                            <a:srgbClr val="00B0F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shape</a:t>
                      </a:r>
                      <a:endParaRPr lang="tr-TR" sz="2000" dirty="0">
                        <a:solidFill>
                          <a:srgbClr val="00B0F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76200" marB="762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Majburiy. Massivning o'lchami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tr-TR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 </a:t>
                      </a:r>
                      <a:r>
                        <a:rPr lang="tr-TR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tuple</a:t>
                      </a:r>
                      <a:r>
                        <a:rPr lang="tr-TR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ko'rinishida beriladi.</a:t>
                      </a:r>
                    </a:p>
                  </a:txBody>
                  <a:tcPr marL="114300" marR="114300" marT="76200" marB="762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2771632"/>
                  </a:ext>
                </a:extLst>
              </a:tr>
              <a:tr h="80892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sz="2000" b="1" dirty="0">
                          <a:solidFill>
                            <a:srgbClr val="00B0F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dtype</a:t>
                      </a:r>
                      <a:endParaRPr lang="tr-TR" sz="2000" dirty="0">
                        <a:solidFill>
                          <a:srgbClr val="00B0F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76200" marB="762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Ixtiyoriy. Massiv elementlarining ma'lumot turi. Standart holatda float64.</a:t>
                      </a:r>
                    </a:p>
                  </a:txBody>
                  <a:tcPr marL="114300" marR="114300" marT="76200" marB="762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8752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8215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76A50393-6E62-839C-730B-F346BBC1D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F437A78C-FC46-0F8F-E7CA-9644BE2DEDCF}"/>
              </a:ext>
            </a:extLst>
          </p:cNvPr>
          <p:cNvSpPr txBox="1"/>
          <p:nvPr/>
        </p:nvSpPr>
        <p:spPr>
          <a:xfrm>
            <a:off x="1290398" y="340564"/>
            <a:ext cx="8374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.zeros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METODI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857389-4B30-8294-CE2B-4D7949E42BDF}"/>
              </a:ext>
            </a:extLst>
          </p:cNvPr>
          <p:cNvSpPr txBox="1"/>
          <p:nvPr/>
        </p:nvSpPr>
        <p:spPr>
          <a:xfrm>
            <a:off x="1290398" y="1564672"/>
            <a:ext cx="3940520" cy="1318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75"/>
              </a:lnSpc>
              <a:buNone/>
            </a:pPr>
            <a:r>
              <a:rPr lang="pt-BR" b="0" dirty="0">
                <a:solidFill>
                  <a:srgbClr val="C99CC6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pt-B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numpy </a:t>
            </a:r>
            <a:r>
              <a:rPr lang="pt-BR" b="0" dirty="0">
                <a:solidFill>
                  <a:srgbClr val="C99CC6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pt-B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np</a:t>
            </a:r>
          </a:p>
          <a:p>
            <a:pPr>
              <a:lnSpc>
                <a:spcPts val="1875"/>
              </a:lnSpc>
              <a:buNone/>
            </a:pPr>
            <a:endParaRPr lang="pt-B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pt-B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arr_zeros_1d = np.zeros</a:t>
            </a:r>
            <a:r>
              <a:rPr lang="pt-B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pt-B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pt-B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endParaRPr lang="pt-B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pt-BR" b="0" dirty="0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B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arr_zeros_1d</a:t>
            </a:r>
            <a:r>
              <a:rPr lang="pt-B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pt-B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60656C-1016-AE8E-CA58-32965DC31808}"/>
              </a:ext>
            </a:extLst>
          </p:cNvPr>
          <p:cNvSpPr txBox="1"/>
          <p:nvPr/>
        </p:nvSpPr>
        <p:spPr>
          <a:xfrm>
            <a:off x="1221657" y="2949898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i="1" dirty="0"/>
              <a:t>:</a:t>
            </a:r>
            <a:endParaRPr lang="ru-RU" i="1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687D190B-D46D-B2EA-6AE2-BF623A215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0498" y="2965287"/>
            <a:ext cx="20730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[0. 0. 0. 0. 0.] </a:t>
            </a: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2DD8C0-C7E2-96D3-E161-8CDC5254DBF7}"/>
              </a:ext>
            </a:extLst>
          </p:cNvPr>
          <p:cNvSpPr txBox="1"/>
          <p:nvPr/>
        </p:nvSpPr>
        <p:spPr>
          <a:xfrm>
            <a:off x="1221656" y="1212749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1D zeros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EFFCAE-82B6-8E8F-CFFA-0BEED19043AB}"/>
              </a:ext>
            </a:extLst>
          </p:cNvPr>
          <p:cNvSpPr txBox="1"/>
          <p:nvPr/>
        </p:nvSpPr>
        <p:spPr>
          <a:xfrm>
            <a:off x="6235576" y="1564671"/>
            <a:ext cx="4528994" cy="1318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75"/>
              </a:lnSpc>
              <a:buNone/>
            </a:pPr>
            <a:r>
              <a:rPr lang="pt-BR" b="0" dirty="0">
                <a:solidFill>
                  <a:srgbClr val="C99CC6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pt-B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numpy </a:t>
            </a:r>
            <a:r>
              <a:rPr lang="pt-BR" b="0" dirty="0">
                <a:solidFill>
                  <a:srgbClr val="C99CC6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pt-B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np</a:t>
            </a:r>
          </a:p>
          <a:p>
            <a:pPr>
              <a:lnSpc>
                <a:spcPts val="1875"/>
              </a:lnSpc>
              <a:buNone/>
            </a:pPr>
            <a:endParaRPr lang="pt-B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pt-B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arr_zeros_2d = np.zeros</a:t>
            </a:r>
            <a:r>
              <a:rPr lang="pt-B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((</a:t>
            </a:r>
            <a:r>
              <a:rPr lang="pt-BR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pt-B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pt-B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))</a:t>
            </a:r>
            <a:endParaRPr lang="pt-B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endParaRPr lang="pt-B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pt-BR" b="0" dirty="0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B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arr_zeros_2d</a:t>
            </a:r>
            <a:r>
              <a:rPr lang="pt-B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pt-B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B1BA34-77C5-BF3B-97F9-0D409823E443}"/>
              </a:ext>
            </a:extLst>
          </p:cNvPr>
          <p:cNvSpPr txBox="1"/>
          <p:nvPr/>
        </p:nvSpPr>
        <p:spPr>
          <a:xfrm>
            <a:off x="6214120" y="2949898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i="1" dirty="0"/>
              <a:t>:</a:t>
            </a:r>
            <a:endParaRPr lang="ru-RU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F94C3B-92BF-4B1B-2B51-1DC64EB06041}"/>
              </a:ext>
            </a:extLst>
          </p:cNvPr>
          <p:cNvSpPr txBox="1"/>
          <p:nvPr/>
        </p:nvSpPr>
        <p:spPr>
          <a:xfrm>
            <a:off x="6235576" y="1157446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 zeros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F76D75-2F9D-8B79-8C07-CB46B881251D}"/>
              </a:ext>
            </a:extLst>
          </p:cNvPr>
          <p:cNvSpPr txBox="1"/>
          <p:nvPr/>
        </p:nvSpPr>
        <p:spPr>
          <a:xfrm>
            <a:off x="7132961" y="2949898"/>
            <a:ext cx="14485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</a:t>
            </a:r>
            <a:r>
              <a:rPr kumimoji="0" lang="en-US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[0. 0. 0.] </a:t>
            </a:r>
            <a:endParaRPr kumimoji="0" lang="en-US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[0. 0. 0.] </a:t>
            </a:r>
            <a:endParaRPr kumimoji="0" lang="en-US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dirty="0">
                <a:latin typeface="Arial Unicode MS"/>
              </a:rPr>
              <a:t> 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[0. 0. 0.]</a:t>
            </a:r>
            <a:r>
              <a:rPr kumimoji="0" lang="en-US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] </a:t>
            </a:r>
            <a:endParaRPr kumimoji="0" lang="ru-RU" altLang="ru-RU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DB650A-9396-C9D1-719C-EB0CC0FFEE6A}"/>
              </a:ext>
            </a:extLst>
          </p:cNvPr>
          <p:cNvSpPr txBox="1"/>
          <p:nvPr/>
        </p:nvSpPr>
        <p:spPr>
          <a:xfrm>
            <a:off x="1290399" y="3776642"/>
            <a:ext cx="4625210" cy="1318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75"/>
              </a:lnSpc>
              <a:buNone/>
            </a:pPr>
            <a:r>
              <a:rPr lang="pt-BR" b="0" dirty="0">
                <a:solidFill>
                  <a:srgbClr val="C99CC6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pt-B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numpy </a:t>
            </a:r>
            <a:r>
              <a:rPr lang="pt-BR" b="0" dirty="0">
                <a:solidFill>
                  <a:srgbClr val="C99CC6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pt-B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np</a:t>
            </a:r>
          </a:p>
          <a:p>
            <a:pPr>
              <a:lnSpc>
                <a:spcPts val="1875"/>
              </a:lnSpc>
              <a:buNone/>
            </a:pPr>
            <a:endParaRPr lang="pt-B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pt-B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arr_zeros_3d = np.zeros</a:t>
            </a:r>
            <a:r>
              <a:rPr lang="pt-B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((</a:t>
            </a:r>
            <a:r>
              <a:rPr lang="pt-BR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t-B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pt-B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pt-B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))</a:t>
            </a:r>
            <a:endParaRPr lang="pt-B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endParaRPr lang="pt-B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pt-BR" b="0" dirty="0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B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arr_zeros_3d</a:t>
            </a:r>
            <a:r>
              <a:rPr lang="pt-B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pt-B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63514A-F10C-3FD8-7A78-2801BDD5A61C}"/>
              </a:ext>
            </a:extLst>
          </p:cNvPr>
          <p:cNvSpPr txBox="1"/>
          <p:nvPr/>
        </p:nvSpPr>
        <p:spPr>
          <a:xfrm>
            <a:off x="2140498" y="5266270"/>
            <a:ext cx="189746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[[[0. 0. 0.] </a:t>
            </a:r>
            <a:endParaRPr lang="en-US" sz="1600" b="1" i="0" dirty="0">
              <a:solidFill>
                <a:srgbClr val="E3E3E3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600" b="1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ru-RU" sz="1600" b="1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[0. 0. 0.] </a:t>
            </a:r>
            <a:endParaRPr lang="en-US" sz="1600" b="1" i="0" dirty="0">
              <a:solidFill>
                <a:srgbClr val="E3E3E3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600" b="1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ru-RU" sz="1600" b="1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[0. 0. 0.]] </a:t>
            </a:r>
            <a:endParaRPr lang="en-US" sz="1600" b="1" i="0" dirty="0">
              <a:solidFill>
                <a:srgbClr val="E3E3E3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600" b="1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ru-RU" sz="1600" b="1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[[0. 0. 0.] </a:t>
            </a:r>
            <a:endParaRPr lang="en-US" sz="1600" b="1" i="0" dirty="0">
              <a:solidFill>
                <a:srgbClr val="E3E3E3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E3E3E3"/>
                </a:solidFill>
                <a:latin typeface="Courier New" panose="02070309020205020404" pitchFamily="49" charset="0"/>
              </a:rPr>
              <a:t>  </a:t>
            </a:r>
            <a:r>
              <a:rPr lang="ru-RU" sz="1600" b="1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[0. 0. 0.] </a:t>
            </a:r>
            <a:endParaRPr lang="en-US" sz="1600" b="1" i="0" dirty="0">
              <a:solidFill>
                <a:srgbClr val="E3E3E3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600" b="1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ru-RU" sz="1600" b="1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[0. 0. 0.]]]</a:t>
            </a:r>
            <a:endParaRPr lang="ru-RU" sz="16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4BD9AF-42C6-65BE-65DF-B5DBBD81183D}"/>
              </a:ext>
            </a:extLst>
          </p:cNvPr>
          <p:cNvSpPr txBox="1"/>
          <p:nvPr/>
        </p:nvSpPr>
        <p:spPr>
          <a:xfrm>
            <a:off x="1221657" y="5183673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i="1" dirty="0"/>
              <a:t>:</a:t>
            </a:r>
            <a:endParaRPr lang="ru-RU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9E1ABD-C0C6-F103-DCAD-29BE989C47DE}"/>
              </a:ext>
            </a:extLst>
          </p:cNvPr>
          <p:cNvSpPr txBox="1"/>
          <p:nvPr/>
        </p:nvSpPr>
        <p:spPr>
          <a:xfrm>
            <a:off x="1221657" y="3410208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zeros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995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E955EC06-1F09-BEA7-9FF4-FA77F31D0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9EE8733B-13CA-242C-D138-0661BC47FCF4}"/>
              </a:ext>
            </a:extLst>
          </p:cNvPr>
          <p:cNvSpPr txBox="1"/>
          <p:nvPr/>
        </p:nvSpPr>
        <p:spPr>
          <a:xfrm>
            <a:off x="1290398" y="340564"/>
            <a:ext cx="8374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.full()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METODI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840860-E0EF-2390-135F-DADBFF173B87}"/>
              </a:ext>
            </a:extLst>
          </p:cNvPr>
          <p:cNvSpPr txBox="1"/>
          <p:nvPr/>
        </p:nvSpPr>
        <p:spPr>
          <a:xfrm>
            <a:off x="1102258" y="1189704"/>
            <a:ext cx="106219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.full() -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 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belgilangan shakl (shape) va qiymat (fill value)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bilan yangi NumPy massivi yaratish uchun ishlatiladigan funksiyadir.</a:t>
            </a:r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611239-97A0-A4E6-8507-DEDEA0A87F10}"/>
              </a:ext>
            </a:extLst>
          </p:cNvPr>
          <p:cNvSpPr txBox="1"/>
          <p:nvPr/>
        </p:nvSpPr>
        <p:spPr>
          <a:xfrm>
            <a:off x="1102258" y="2597362"/>
            <a:ext cx="9372601" cy="8316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75"/>
              </a:lnSpc>
            </a:pPr>
            <a:r>
              <a:rPr lang="en-US" dirty="0">
                <a:solidFill>
                  <a:srgbClr val="C99CC6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numpy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C99CC6"/>
                </a:solidFill>
                <a:latin typeface="Courier New" panose="02070309020205020404" pitchFamily="49" charset="0"/>
              </a:rPr>
              <a:t>as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 np</a:t>
            </a:r>
          </a:p>
          <a:p>
            <a:pPr>
              <a:lnSpc>
                <a:spcPts val="1875"/>
              </a:lnSpc>
              <a:buNone/>
            </a:pP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np.full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shape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fill_value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dtype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None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order=</a:t>
            </a:r>
            <a:r>
              <a:rPr lang="en-US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'C'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*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like=</a:t>
            </a:r>
            <a:r>
              <a:rPr lang="en-US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None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EF52E-EB09-9568-94E9-EA3D426018D5}"/>
              </a:ext>
            </a:extLst>
          </p:cNvPr>
          <p:cNvSpPr txBox="1"/>
          <p:nvPr/>
        </p:nvSpPr>
        <p:spPr>
          <a:xfrm>
            <a:off x="1102258" y="2169488"/>
            <a:ext cx="60975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Sintaksis</a:t>
            </a:r>
            <a:r>
              <a:rPr lang="en-US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0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27386874-6FEB-53E8-BFAB-056CACA2FC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257846"/>
              </p:ext>
            </p:extLst>
          </p:nvPr>
        </p:nvGraphicFramePr>
        <p:xfrm>
          <a:off x="1102258" y="3726217"/>
          <a:ext cx="10051611" cy="289053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910842">
                  <a:extLst>
                    <a:ext uri="{9D8B030D-6E8A-4147-A177-3AD203B41FA5}">
                      <a16:colId xmlns:a16="http://schemas.microsoft.com/office/drawing/2014/main" val="2378151844"/>
                    </a:ext>
                  </a:extLst>
                </a:gridCol>
                <a:gridCol w="1937442">
                  <a:extLst>
                    <a:ext uri="{9D8B030D-6E8A-4147-A177-3AD203B41FA5}">
                      <a16:colId xmlns:a16="http://schemas.microsoft.com/office/drawing/2014/main" val="630260231"/>
                    </a:ext>
                  </a:extLst>
                </a:gridCol>
                <a:gridCol w="6203327">
                  <a:extLst>
                    <a:ext uri="{9D8B030D-6E8A-4147-A177-3AD203B41FA5}">
                      <a16:colId xmlns:a16="http://schemas.microsoft.com/office/drawing/2014/main" val="4203541344"/>
                    </a:ext>
                  </a:extLst>
                </a:gridCol>
              </a:tblGrid>
              <a:tr h="377766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b="1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Parametr</a:t>
                      </a:r>
                    </a:p>
                  </a:txBody>
                  <a:tcPr marL="114300" marR="114300" marT="76200" marB="762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b="1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Turi</a:t>
                      </a:r>
                    </a:p>
                  </a:txBody>
                  <a:tcPr marL="114300" marR="114300" marT="76200" marB="762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b="1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Tavsif</a:t>
                      </a:r>
                    </a:p>
                  </a:txBody>
                  <a:tcPr marL="114300" marR="114300" marT="76200" marB="762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136308"/>
                  </a:ext>
                </a:extLst>
              </a:tr>
              <a:tr h="41433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b="1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shape</a:t>
                      </a:r>
                    </a:p>
                  </a:txBody>
                  <a:tcPr marL="114300" marR="114300" marT="76200" marB="762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 yoki tuple</a:t>
                      </a:r>
                    </a:p>
                  </a:txBody>
                  <a:tcPr marL="114300" marR="114300" marT="76200" marB="762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Majburiy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tr-T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Yaratilayotgan massivning shakli (o'lchamlari).</a:t>
                      </a:r>
                    </a:p>
                  </a:txBody>
                  <a:tcPr marL="114300" marR="114300" marT="76200" marB="762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7473657"/>
                  </a:ext>
                </a:extLst>
              </a:tr>
              <a:tr h="404856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b="1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fill_value</a:t>
                      </a:r>
                    </a:p>
                  </a:txBody>
                  <a:tcPr marL="114300" marR="114300" marT="76200" marB="762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 qanday</a:t>
                      </a:r>
                    </a:p>
                  </a:txBody>
                  <a:tcPr marL="114300" marR="114300" marT="76200" marB="762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Majburiy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tr-T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Massivni to'ldirish uchun ishlatiladigan qiymat.</a:t>
                      </a:r>
                    </a:p>
                  </a:txBody>
                  <a:tcPr marL="114300" marR="114300" marT="76200" marB="762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1906377"/>
                  </a:ext>
                </a:extLst>
              </a:tr>
              <a:tr h="7287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b="1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dtype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Ma'lumot turi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Ixtiyoriy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tr-T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Massiv elementlarining ma'lumot turi (masalan, int32, float64). Agar ko'rsatilmasa, fill_value turidan olinadi.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780362"/>
                  </a:ext>
                </a:extLst>
              </a:tr>
              <a:tr h="8816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b="1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order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{'C', 'F'}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Ixtiyoriy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tr-T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Massivni xotirada joylashish tartibi: 'C' (satr bo'yicha - C uslubi) yoki 'F' (ustun bo'yicha - Fortran uslubi).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91956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9239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6B4DD197-7CEE-17E8-55B1-8BC2FACF8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16B04B1C-E6C1-3D7B-0F18-E7C56A629DFF}"/>
              </a:ext>
            </a:extLst>
          </p:cNvPr>
          <p:cNvSpPr txBox="1"/>
          <p:nvPr/>
        </p:nvSpPr>
        <p:spPr>
          <a:xfrm>
            <a:off x="1127436" y="351820"/>
            <a:ext cx="8374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.full()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METODI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E27F31-68CA-4A72-62C9-C570A5F7F2E6}"/>
              </a:ext>
            </a:extLst>
          </p:cNvPr>
          <p:cNvSpPr txBox="1"/>
          <p:nvPr/>
        </p:nvSpPr>
        <p:spPr>
          <a:xfrm>
            <a:off x="1236077" y="1711444"/>
            <a:ext cx="4373386" cy="10829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75"/>
              </a:lnSpc>
              <a:buNone/>
            </a:pPr>
            <a:r>
              <a:rPr lang="en-US" sz="2000" b="0" dirty="0">
                <a:solidFill>
                  <a:srgbClr val="C99CC6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numpy</a:t>
            </a:r>
            <a:r>
              <a:rPr lang="en-US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0" dirty="0">
                <a:solidFill>
                  <a:srgbClr val="C99CC6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np</a:t>
            </a:r>
          </a:p>
          <a:p>
            <a:pPr>
              <a:lnSpc>
                <a:spcPts val="1875"/>
              </a:lnSpc>
              <a:buNone/>
            </a:pP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arr_full_1d = 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np.full</a:t>
            </a:r>
            <a:r>
              <a:rPr lang="en-US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0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US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US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sz="2000" b="0" dirty="0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arr_full_1d</a:t>
            </a:r>
            <a:r>
              <a:rPr lang="en-US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CBA450-63C6-7032-A856-89BF46318772}"/>
              </a:ext>
            </a:extLst>
          </p:cNvPr>
          <p:cNvSpPr txBox="1"/>
          <p:nvPr/>
        </p:nvSpPr>
        <p:spPr>
          <a:xfrm>
            <a:off x="1236077" y="1342112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1D full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07A711-C32A-5226-25BF-8E881CA16A19}"/>
              </a:ext>
            </a:extLst>
          </p:cNvPr>
          <p:cNvSpPr txBox="1"/>
          <p:nvPr/>
        </p:nvSpPr>
        <p:spPr>
          <a:xfrm>
            <a:off x="6563207" y="1344311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 full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9DFA3A-C464-1E34-DB34-6B2717346BC7}"/>
              </a:ext>
            </a:extLst>
          </p:cNvPr>
          <p:cNvSpPr txBox="1"/>
          <p:nvPr/>
        </p:nvSpPr>
        <p:spPr>
          <a:xfrm>
            <a:off x="1164304" y="3364592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full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D02398-E612-D455-B629-FC247CD433AF}"/>
              </a:ext>
            </a:extLst>
          </p:cNvPr>
          <p:cNvSpPr txBox="1"/>
          <p:nvPr/>
        </p:nvSpPr>
        <p:spPr>
          <a:xfrm>
            <a:off x="1127436" y="2843601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i="1" dirty="0"/>
              <a:t>:</a:t>
            </a:r>
            <a:endParaRPr lang="ru-RU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CC51C3-2C0E-D499-90AE-8BB7A08D73A2}"/>
              </a:ext>
            </a:extLst>
          </p:cNvPr>
          <p:cNvSpPr txBox="1"/>
          <p:nvPr/>
        </p:nvSpPr>
        <p:spPr>
          <a:xfrm>
            <a:off x="2046277" y="2858990"/>
            <a:ext cx="18129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[5 5 5 5 5]</a:t>
            </a:r>
            <a:endParaRPr lang="ru-RU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D1415E-F5C5-C935-B4E8-0E6968327A9A}"/>
              </a:ext>
            </a:extLst>
          </p:cNvPr>
          <p:cNvSpPr txBox="1"/>
          <p:nvPr/>
        </p:nvSpPr>
        <p:spPr>
          <a:xfrm>
            <a:off x="6528304" y="1718709"/>
            <a:ext cx="4536260" cy="1318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C99CC6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C99CC6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np</a:t>
            </a:r>
          </a:p>
          <a:p>
            <a:pPr>
              <a:lnSpc>
                <a:spcPts val="1875"/>
              </a:lnSpc>
              <a:buNone/>
            </a:pP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arr_full_2d =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np.full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((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arr_full_2d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178A11-FBF0-D074-4A90-DDE10A1CC891}"/>
              </a:ext>
            </a:extLst>
          </p:cNvPr>
          <p:cNvSpPr txBox="1"/>
          <p:nvPr/>
        </p:nvSpPr>
        <p:spPr>
          <a:xfrm>
            <a:off x="6376937" y="3059668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i="1" dirty="0"/>
              <a:t>:</a:t>
            </a:r>
            <a:endParaRPr lang="ru-RU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F47BD3-3D41-9E43-1128-0FDF7FFB2103}"/>
              </a:ext>
            </a:extLst>
          </p:cNvPr>
          <p:cNvSpPr txBox="1"/>
          <p:nvPr/>
        </p:nvSpPr>
        <p:spPr>
          <a:xfrm>
            <a:off x="7212775" y="3087593"/>
            <a:ext cx="20279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[[5 5 5] </a:t>
            </a:r>
            <a:endParaRPr lang="en-US" b="0" i="0" dirty="0">
              <a:solidFill>
                <a:srgbClr val="E3E3E3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E3E3E3"/>
                </a:solidFill>
                <a:latin typeface="Courier New" panose="02070309020205020404" pitchFamily="49" charset="0"/>
              </a:rPr>
              <a:t> </a:t>
            </a:r>
            <a:r>
              <a:rPr lang="ru-RU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[5 5 5] </a:t>
            </a:r>
            <a:endParaRPr lang="en-US" b="0" i="0" dirty="0">
              <a:solidFill>
                <a:srgbClr val="E3E3E3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ru-RU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[5 5 5]]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03A018-FC01-31BC-4365-0A471539B1CC}"/>
              </a:ext>
            </a:extLst>
          </p:cNvPr>
          <p:cNvSpPr txBox="1"/>
          <p:nvPr/>
        </p:nvSpPr>
        <p:spPr>
          <a:xfrm>
            <a:off x="1221657" y="3733924"/>
            <a:ext cx="4748263" cy="1318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C99CC6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C99CC6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np</a:t>
            </a:r>
          </a:p>
          <a:p>
            <a:pPr>
              <a:lnSpc>
                <a:spcPts val="1875"/>
              </a:lnSpc>
              <a:buNone/>
            </a:pP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arr_full_3d =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np.full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((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arr_full_3d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8E129B-996B-D5FF-E3C8-0BAA3C839BCE}"/>
              </a:ext>
            </a:extLst>
          </p:cNvPr>
          <p:cNvSpPr txBox="1"/>
          <p:nvPr/>
        </p:nvSpPr>
        <p:spPr>
          <a:xfrm>
            <a:off x="1146076" y="5173387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i="1" dirty="0"/>
              <a:t>:</a:t>
            </a:r>
            <a:endParaRPr lang="ru-RU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0F7177-4650-6050-BCEE-6831ACA268AA}"/>
              </a:ext>
            </a:extLst>
          </p:cNvPr>
          <p:cNvSpPr txBox="1"/>
          <p:nvPr/>
        </p:nvSpPr>
        <p:spPr>
          <a:xfrm>
            <a:off x="2009407" y="5196360"/>
            <a:ext cx="23266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[[[5 5 5] </a:t>
            </a:r>
            <a:endParaRPr lang="en-US" sz="1600" b="0" i="0" dirty="0">
              <a:solidFill>
                <a:srgbClr val="E3E3E3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E3E3E3"/>
                </a:solidFill>
                <a:latin typeface="Courier New" panose="02070309020205020404" pitchFamily="49" charset="0"/>
              </a:rPr>
              <a:t>  </a:t>
            </a:r>
            <a:r>
              <a:rPr lang="ru-RU" sz="1600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[5 5 5] </a:t>
            </a:r>
            <a:endParaRPr lang="en-US" sz="1600" b="0" i="0" dirty="0">
              <a:solidFill>
                <a:srgbClr val="E3E3E3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E3E3E3"/>
                </a:solidFill>
                <a:latin typeface="Courier New" panose="02070309020205020404" pitchFamily="49" charset="0"/>
              </a:rPr>
              <a:t>  </a:t>
            </a:r>
            <a:r>
              <a:rPr lang="ru-RU" sz="1600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[5 5 5]] </a:t>
            </a:r>
            <a:endParaRPr lang="en-US" sz="1600" b="0" i="0" dirty="0">
              <a:solidFill>
                <a:srgbClr val="E3E3E3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E3E3E3"/>
                </a:solidFill>
                <a:latin typeface="Courier New" panose="02070309020205020404" pitchFamily="49" charset="0"/>
              </a:rPr>
              <a:t> </a:t>
            </a:r>
            <a:r>
              <a:rPr lang="ru-RU" sz="1600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[[5 5 5] </a:t>
            </a:r>
            <a:endParaRPr lang="en-US" sz="1600" b="0" i="0" dirty="0">
              <a:solidFill>
                <a:srgbClr val="E3E3E3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E3E3E3"/>
                </a:solidFill>
                <a:latin typeface="Courier New" panose="02070309020205020404" pitchFamily="49" charset="0"/>
              </a:rPr>
              <a:t>  </a:t>
            </a:r>
            <a:r>
              <a:rPr lang="ru-RU" sz="1600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[5 5 5] </a:t>
            </a:r>
            <a:endParaRPr lang="en-US" sz="1600" b="0" i="0" dirty="0">
              <a:solidFill>
                <a:srgbClr val="E3E3E3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E3E3E3"/>
                </a:solidFill>
                <a:latin typeface="Courier New" panose="02070309020205020404" pitchFamily="49" charset="0"/>
              </a:rPr>
              <a:t>  </a:t>
            </a:r>
            <a:r>
              <a:rPr lang="ru-RU" sz="1600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[5 5 5]]]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754712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AE3D87C4-E008-A8A0-BAA5-9283F1B34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3CE022A7-A779-445F-B2E0-A2D127C1F502}"/>
              </a:ext>
            </a:extLst>
          </p:cNvPr>
          <p:cNvSpPr txBox="1"/>
          <p:nvPr/>
        </p:nvSpPr>
        <p:spPr>
          <a:xfrm>
            <a:off x="1127436" y="324660"/>
            <a:ext cx="8374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.</a:t>
            </a:r>
            <a:r>
              <a:rPr lang="en-US" sz="3200" b="1" dirty="0" err="1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arange</a:t>
            </a:r>
            <a:r>
              <a:rPr lang="en-US" sz="3200" b="1" dirty="0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()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METODI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6D77F0-805F-0273-E51C-F6B9CC773038}"/>
              </a:ext>
            </a:extLst>
          </p:cNvPr>
          <p:cNvSpPr txBox="1"/>
          <p:nvPr/>
        </p:nvSpPr>
        <p:spPr>
          <a:xfrm>
            <a:off x="1127436" y="1053902"/>
            <a:ext cx="1086840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.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arange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() -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 berilgan </a:t>
            </a:r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 (oralig'i)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ichida, </a:t>
            </a:r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belgilangan qadam (step)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bilan bir xil intervaldagi qiymatlarni o'z ichiga olgan bir o'lchamli NumPy massivi yaratish uchun ishlatiladi. U Pythonning standart range() funksiyasiga juda o'xshaydi, lekin natijani Pythondagi ro'yxat (list) emas, balki </a:t>
            </a:r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NumPy massivi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sifatida qaytaradi, bu esa keyingi ilmiy hisob-kitoblar uchun juda tez va samaralidir.</a:t>
            </a:r>
            <a:r>
              <a:rPr lang="en-US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05D528-C160-35E7-06A7-D44FD7069E11}"/>
              </a:ext>
            </a:extLst>
          </p:cNvPr>
          <p:cNvSpPr txBox="1"/>
          <p:nvPr/>
        </p:nvSpPr>
        <p:spPr>
          <a:xfrm>
            <a:off x="1127436" y="3085228"/>
            <a:ext cx="6414101" cy="83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75"/>
              </a:lnSpc>
            </a:pPr>
            <a:r>
              <a:rPr lang="en-US" sz="2000" dirty="0">
                <a:solidFill>
                  <a:srgbClr val="C99CC6"/>
                </a:solidFill>
                <a:latin typeface="Courier New" panose="02070309020205020404" pitchFamily="49" charset="0"/>
              </a:rPr>
              <a:t>import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numpy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C99CC6"/>
                </a:solidFill>
                <a:latin typeface="Courier New" panose="02070309020205020404" pitchFamily="49" charset="0"/>
              </a:rPr>
              <a:t>as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 np</a:t>
            </a:r>
          </a:p>
          <a:p>
            <a:pPr>
              <a:lnSpc>
                <a:spcPts val="1875"/>
              </a:lnSpc>
              <a:buNone/>
            </a:pPr>
            <a:endParaRPr lang="en-US" sz="200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sz="200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np.arange</a:t>
            </a:r>
            <a:r>
              <a:rPr lang="en-US" sz="200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start</a:t>
            </a:r>
            <a:r>
              <a:rPr lang="en-US" sz="200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stop</a:t>
            </a:r>
            <a:r>
              <a:rPr lang="en-US" sz="200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step</a:t>
            </a:r>
            <a:r>
              <a:rPr lang="en-US" sz="200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dtype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569CD6"/>
                </a:solidFill>
                <a:latin typeface="Courier New" panose="02070309020205020404" pitchFamily="49" charset="0"/>
              </a:rPr>
              <a:t>None</a:t>
            </a:r>
            <a:r>
              <a:rPr lang="en-US" sz="200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sz="200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937063-0E8D-39B3-00FB-41E3993148BB}"/>
              </a:ext>
            </a:extLst>
          </p:cNvPr>
          <p:cNvSpPr txBox="1"/>
          <p:nvPr/>
        </p:nvSpPr>
        <p:spPr>
          <a:xfrm>
            <a:off x="1127436" y="2685118"/>
            <a:ext cx="60975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Sintaksis</a:t>
            </a:r>
            <a:r>
              <a:rPr lang="en-US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0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A5B9A42C-7123-82CD-C6F1-4834B737C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385813"/>
              </p:ext>
            </p:extLst>
          </p:nvPr>
        </p:nvGraphicFramePr>
        <p:xfrm>
          <a:off x="1127436" y="4243906"/>
          <a:ext cx="10515600" cy="24079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06711">
                  <a:extLst>
                    <a:ext uri="{9D8B030D-6E8A-4147-A177-3AD203B41FA5}">
                      <a16:colId xmlns:a16="http://schemas.microsoft.com/office/drawing/2014/main" val="4186563371"/>
                    </a:ext>
                  </a:extLst>
                </a:gridCol>
                <a:gridCol w="8908889">
                  <a:extLst>
                    <a:ext uri="{9D8B030D-6E8A-4147-A177-3AD203B41FA5}">
                      <a16:colId xmlns:a16="http://schemas.microsoft.com/office/drawing/2014/main" val="26031267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b="1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Parametr</a:t>
                      </a:r>
                    </a:p>
                  </a:txBody>
                  <a:tcPr marL="114300" marR="114300" marT="76200" marB="762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b="1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Tavsif</a:t>
                      </a:r>
                    </a:p>
                  </a:txBody>
                  <a:tcPr marL="114300" marR="114300" marT="76200" marB="762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093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b="1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</a:t>
                      </a:r>
                    </a:p>
                  </a:txBody>
                  <a:tcPr marL="114300" marR="114300" marT="76200" marB="762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(Ixtiyoriy) Seriyaning boshlanish qiymati. Kiritilmasa, 0 deb qabul qilinadi.</a:t>
                      </a:r>
                    </a:p>
                  </a:txBody>
                  <a:tcPr marL="114300" marR="114300" marT="76200" marB="762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241108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b="1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stop</a:t>
                      </a:r>
                    </a:p>
                  </a:txBody>
                  <a:tcPr marL="114300" marR="114300" marT="76200" marB="762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Majburiy</a:t>
                      </a:r>
                      <a:r>
                        <a:rPr lang="tr-T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Seriyaning tugash qiymati. Bu qiymatning o'zi massivga kiritilmaydi.</a:t>
                      </a:r>
                    </a:p>
                  </a:txBody>
                  <a:tcPr marL="114300" marR="114300" marT="76200" marB="762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75508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b="1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step</a:t>
                      </a:r>
                    </a:p>
                  </a:txBody>
                  <a:tcPr marL="114300" marR="114300" marT="76200" marB="762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(Ixtiyoriy) Raqamlar orasidagi farq (qadam kattaligi). Kiritilmasa, 1 deb qabul qilinadi. Manfiy son bo'lishi ham mumkin.</a:t>
                      </a:r>
                    </a:p>
                  </a:txBody>
                  <a:tcPr marL="114300" marR="114300" marT="76200" marB="762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71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b="1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dtype</a:t>
                      </a:r>
                    </a:p>
                  </a:txBody>
                  <a:tcPr marL="114300" marR="114300" marT="76200" marB="762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(Ixtiyoriy) Qaytariladigan massiv elementlarining ma'lumot turi (masalan, np.float64).</a:t>
                      </a:r>
                    </a:p>
                  </a:txBody>
                  <a:tcPr marL="114300" marR="114300" marT="76200" marB="762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36781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46846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ACB37B89-4C0B-CAF5-CCBA-CAF2E24B7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4B84BE-E649-34E5-0FCC-A5C54BCBD39C}"/>
              </a:ext>
            </a:extLst>
          </p:cNvPr>
          <p:cNvSpPr txBox="1"/>
          <p:nvPr/>
        </p:nvSpPr>
        <p:spPr>
          <a:xfrm>
            <a:off x="1373861" y="1477757"/>
            <a:ext cx="4972617" cy="13420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75"/>
              </a:lnSpc>
              <a:buNone/>
            </a:pPr>
            <a:r>
              <a:rPr lang="tr-TR" sz="2400" b="0" dirty="0">
                <a:solidFill>
                  <a:srgbClr val="C99CC6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tr-TR" sz="2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numpy </a:t>
            </a:r>
            <a:r>
              <a:rPr lang="tr-TR" sz="2400" b="0" dirty="0">
                <a:solidFill>
                  <a:srgbClr val="C99CC6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tr-TR" sz="2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np</a:t>
            </a:r>
          </a:p>
          <a:p>
            <a:pPr>
              <a:lnSpc>
                <a:spcPts val="1875"/>
              </a:lnSpc>
              <a:buNone/>
            </a:pP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tr-TR" sz="2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arr_1d = np.arange</a:t>
            </a:r>
            <a:r>
              <a:rPr lang="tr-TR" sz="2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tr-TR" sz="24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tr-TR" sz="2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CDCDC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tr-TR" sz="2400" b="0" dirty="0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tr-TR" sz="2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tr-TR" sz="2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arr_1d</a:t>
            </a:r>
            <a:r>
              <a:rPr lang="tr-TR" sz="24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AB5D2765-1B46-33A0-71B3-3D544B4A9860}"/>
              </a:ext>
            </a:extLst>
          </p:cNvPr>
          <p:cNvSpPr txBox="1"/>
          <p:nvPr/>
        </p:nvSpPr>
        <p:spPr>
          <a:xfrm>
            <a:off x="1127436" y="324660"/>
            <a:ext cx="8374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.</a:t>
            </a:r>
            <a:r>
              <a:rPr lang="en-US" sz="3200" b="1" dirty="0" err="1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arange</a:t>
            </a:r>
            <a:r>
              <a:rPr lang="en-US" sz="3200" b="1" dirty="0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()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METODI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2EB0D1-7EC1-4AC3-884C-33F264AEC969}"/>
              </a:ext>
            </a:extLst>
          </p:cNvPr>
          <p:cNvSpPr txBox="1"/>
          <p:nvPr/>
        </p:nvSpPr>
        <p:spPr>
          <a:xfrm>
            <a:off x="1327374" y="3028890"/>
            <a:ext cx="9653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sz="2000" i="1" dirty="0"/>
              <a:t>:</a:t>
            </a:r>
            <a:endParaRPr lang="ru-RU" sz="2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02C0C6-9715-75A5-9AE4-417AEEBDCA99}"/>
              </a:ext>
            </a:extLst>
          </p:cNvPr>
          <p:cNvSpPr txBox="1"/>
          <p:nvPr/>
        </p:nvSpPr>
        <p:spPr>
          <a:xfrm>
            <a:off x="2292703" y="3028890"/>
            <a:ext cx="60975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[0 1 2 3 4]</a:t>
            </a:r>
            <a:endParaRPr lang="ru-RU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723C9D-C45B-BE3A-65D6-6268D81D309C}"/>
              </a:ext>
            </a:extLst>
          </p:cNvPr>
          <p:cNvSpPr txBox="1"/>
          <p:nvPr/>
        </p:nvSpPr>
        <p:spPr>
          <a:xfrm>
            <a:off x="5821380" y="3638099"/>
            <a:ext cx="4445252" cy="18062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75"/>
              </a:lnSpc>
              <a:buNone/>
            </a:pPr>
            <a:r>
              <a:rPr lang="tr-TR" sz="2000" b="0" dirty="0">
                <a:solidFill>
                  <a:srgbClr val="C99CC6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tr-TR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numpy </a:t>
            </a:r>
            <a:r>
              <a:rPr lang="tr-TR" sz="2000" b="0" dirty="0">
                <a:solidFill>
                  <a:srgbClr val="C99CC6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tr-TR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np</a:t>
            </a:r>
          </a:p>
          <a:p>
            <a:pPr>
              <a:lnSpc>
                <a:spcPts val="1875"/>
              </a:lnSpc>
              <a:buNone/>
            </a:pPr>
            <a:br>
              <a:rPr lang="tr-TR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tr-TR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arr1 = np.arange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tr-TR" sz="20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tr-TR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tr-TR" sz="20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20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tr-TR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tr-TR" sz="20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br>
              <a:rPr lang="tr-TR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tr-TR" sz="2000" b="0" dirty="0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tr-TR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arr1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6AC63C-2486-5344-B1CA-631A228AC647}"/>
              </a:ext>
            </a:extLst>
          </p:cNvPr>
          <p:cNvSpPr txBox="1"/>
          <p:nvPr/>
        </p:nvSpPr>
        <p:spPr>
          <a:xfrm>
            <a:off x="5743956" y="5592328"/>
            <a:ext cx="9653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sz="2000" i="1" dirty="0"/>
              <a:t>:</a:t>
            </a:r>
            <a:endParaRPr lang="ru-RU" sz="20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56E165-FE88-0B7B-E761-320BB725DD4B}"/>
              </a:ext>
            </a:extLst>
          </p:cNvPr>
          <p:cNvSpPr txBox="1"/>
          <p:nvPr/>
        </p:nvSpPr>
        <p:spPr>
          <a:xfrm>
            <a:off x="6709285" y="5605481"/>
            <a:ext cx="60975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2000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ru-RU" sz="2000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E3E3E3"/>
                </a:solidFill>
                <a:latin typeface="Courier New" panose="02070309020205020404" pitchFamily="49" charset="0"/>
              </a:rPr>
              <a:t>7</a:t>
            </a:r>
            <a:r>
              <a:rPr lang="ru-RU" sz="2000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E3E3E3"/>
                </a:solidFill>
                <a:latin typeface="Courier New" panose="02070309020205020404" pitchFamily="49" charset="0"/>
              </a:rPr>
              <a:t>12</a:t>
            </a:r>
            <a:r>
              <a:rPr lang="ru-RU" sz="2000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17</a:t>
            </a:r>
            <a:r>
              <a:rPr lang="ru-RU" sz="2000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]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841365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1B0041-BAF2-17FE-94A1-256EF774C5B9}"/>
              </a:ext>
            </a:extLst>
          </p:cNvPr>
          <p:cNvSpPr txBox="1"/>
          <p:nvPr/>
        </p:nvSpPr>
        <p:spPr>
          <a:xfrm>
            <a:off x="1127436" y="324660"/>
            <a:ext cx="8374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.reshape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METODI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Numpy Logo Icons for Data Science and Programming">
            <a:extLst>
              <a:ext uri="{FF2B5EF4-FFF2-40B4-BE49-F238E27FC236}">
                <a16:creationId xmlns:a16="http://schemas.microsoft.com/office/drawing/2014/main" id="{1F4DB3AA-2FA9-E1D4-45A3-35500F61F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71AAD7-188C-7847-7B18-29C2BCE5D900}"/>
              </a:ext>
            </a:extLst>
          </p:cNvPr>
          <p:cNvSpPr txBox="1"/>
          <p:nvPr/>
        </p:nvSpPr>
        <p:spPr>
          <a:xfrm>
            <a:off x="1127436" y="1016743"/>
            <a:ext cx="105666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.reshape </a:t>
            </a:r>
            <a:r>
              <a:rPr lang="en-US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 </a:t>
            </a:r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massivning elementlarini o'zgartirmasdan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uning </a:t>
            </a:r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shaklini (o'lchamini)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o'zgartirish uchun ishlatiladigan fundamental funksiyadir.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7F67D2-419E-4F16-53AE-E013F92E7F93}"/>
              </a:ext>
            </a:extLst>
          </p:cNvPr>
          <p:cNvSpPr txBox="1"/>
          <p:nvPr/>
        </p:nvSpPr>
        <p:spPr>
          <a:xfrm>
            <a:off x="1166052" y="1753628"/>
            <a:ext cx="6332619" cy="15626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C99CC6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numpy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C99CC6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np</a:t>
            </a:r>
          </a:p>
          <a:p>
            <a:pPr>
              <a:lnSpc>
                <a:spcPts val="1875"/>
              </a:lnSpc>
              <a:buNone/>
            </a:pP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arr_reshape_2d =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np.arange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12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arr_reshape_2d = arr_reshape_2d.reshape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b="0" dirty="0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arr_reshape_2d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CD0696-A123-5491-9BAC-F22FE2F1CA7C}"/>
              </a:ext>
            </a:extLst>
          </p:cNvPr>
          <p:cNvSpPr txBox="1"/>
          <p:nvPr/>
        </p:nvSpPr>
        <p:spPr>
          <a:xfrm>
            <a:off x="2092765" y="3425331"/>
            <a:ext cx="60975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[[ 0 1 2 3] </a:t>
            </a:r>
            <a:endParaRPr lang="en-US" b="0" i="0" dirty="0">
              <a:solidFill>
                <a:srgbClr val="E3E3E3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E3E3E3"/>
                </a:solidFill>
                <a:latin typeface="Courier New" panose="02070309020205020404" pitchFamily="49" charset="0"/>
              </a:rPr>
              <a:t> </a:t>
            </a:r>
            <a:r>
              <a:rPr lang="ru-RU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[ 4 5 6 7] </a:t>
            </a:r>
            <a:endParaRPr lang="en-US" b="0" i="0" dirty="0">
              <a:solidFill>
                <a:srgbClr val="E3E3E3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E3E3E3"/>
                </a:solidFill>
                <a:latin typeface="Courier New" panose="02070309020205020404" pitchFamily="49" charset="0"/>
              </a:rPr>
              <a:t> </a:t>
            </a:r>
            <a:r>
              <a:rPr lang="ru-RU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[ 8 9 10 11]]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20B2C-E6EC-A33F-4DAE-B5DE5898B412}"/>
              </a:ext>
            </a:extLst>
          </p:cNvPr>
          <p:cNvSpPr txBox="1"/>
          <p:nvPr/>
        </p:nvSpPr>
        <p:spPr>
          <a:xfrm>
            <a:off x="1127436" y="3345234"/>
            <a:ext cx="9653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sz="2000" i="1" dirty="0"/>
              <a:t>:</a:t>
            </a:r>
            <a:endParaRPr lang="ru-RU" sz="20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92F918-6E97-5297-08D6-4780CF9D53C1}"/>
              </a:ext>
            </a:extLst>
          </p:cNvPr>
          <p:cNvSpPr txBox="1"/>
          <p:nvPr/>
        </p:nvSpPr>
        <p:spPr>
          <a:xfrm>
            <a:off x="5557979" y="3567357"/>
            <a:ext cx="4265031" cy="15626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75"/>
              </a:lnSpc>
              <a:buNone/>
            </a:pPr>
            <a:r>
              <a:rPr lang="tr-TR" b="0" dirty="0">
                <a:solidFill>
                  <a:srgbClr val="C99CC6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numpy </a:t>
            </a:r>
            <a:r>
              <a:rPr lang="tr-TR" b="0" dirty="0">
                <a:solidFill>
                  <a:srgbClr val="C99CC6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np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arr = np.arange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tr-TR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24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arr_3d = arr.reshape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tr-TR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tr-TR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tr-TR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CDCDC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tr-TR" b="0" dirty="0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arr_3d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837CF4-9C92-6957-6A1B-265F5A71E703}"/>
              </a:ext>
            </a:extLst>
          </p:cNvPr>
          <p:cNvSpPr txBox="1"/>
          <p:nvPr/>
        </p:nvSpPr>
        <p:spPr>
          <a:xfrm>
            <a:off x="6680897" y="5230898"/>
            <a:ext cx="336844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[[[ 0 1 2 3] </a:t>
            </a:r>
            <a:endParaRPr lang="en-US" sz="1600" b="0" i="0" dirty="0">
              <a:solidFill>
                <a:srgbClr val="E3E3E3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E3E3E3"/>
                </a:solidFill>
                <a:latin typeface="Courier New" panose="02070309020205020404" pitchFamily="49" charset="0"/>
              </a:rPr>
              <a:t>  </a:t>
            </a:r>
            <a:r>
              <a:rPr lang="ru-RU" sz="1600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[ 4 5 6 7] </a:t>
            </a:r>
            <a:endParaRPr lang="en-US" sz="1600" b="0" i="0" dirty="0">
              <a:solidFill>
                <a:srgbClr val="E3E3E3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E3E3E3"/>
                </a:solidFill>
                <a:latin typeface="Courier New" panose="02070309020205020404" pitchFamily="49" charset="0"/>
              </a:rPr>
              <a:t>  </a:t>
            </a:r>
            <a:r>
              <a:rPr lang="ru-RU" sz="1600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[ 8 9 10 11]] </a:t>
            </a:r>
            <a:endParaRPr lang="en-US" sz="1600" b="0" i="0" dirty="0">
              <a:solidFill>
                <a:srgbClr val="E3E3E3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E3E3E3"/>
                </a:solidFill>
                <a:latin typeface="Courier New" panose="02070309020205020404" pitchFamily="49" charset="0"/>
              </a:rPr>
              <a:t> </a:t>
            </a:r>
            <a:r>
              <a:rPr lang="ru-RU" sz="1600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[[12 13 14 15] </a:t>
            </a:r>
            <a:endParaRPr lang="en-US" sz="1600" b="0" i="0" dirty="0">
              <a:solidFill>
                <a:srgbClr val="E3E3E3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E3E3E3"/>
                </a:solidFill>
                <a:latin typeface="Courier New" panose="02070309020205020404" pitchFamily="49" charset="0"/>
              </a:rPr>
              <a:t>  </a:t>
            </a:r>
            <a:r>
              <a:rPr lang="ru-RU" sz="1600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[16 17 18 19] </a:t>
            </a:r>
            <a:endParaRPr lang="en-US" sz="1600" b="0" i="0" dirty="0">
              <a:solidFill>
                <a:srgbClr val="E3E3E3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E3E3E3"/>
                </a:solidFill>
                <a:latin typeface="Courier New" panose="02070309020205020404" pitchFamily="49" charset="0"/>
              </a:rPr>
              <a:t>  </a:t>
            </a:r>
            <a:r>
              <a:rPr lang="ru-RU" sz="1600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[20 21 22 23]]]</a:t>
            </a:r>
            <a:endParaRPr lang="ru-RU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F389C-D004-A80F-ACEC-1FF852605A5F}"/>
              </a:ext>
            </a:extLst>
          </p:cNvPr>
          <p:cNvSpPr txBox="1"/>
          <p:nvPr/>
        </p:nvSpPr>
        <p:spPr>
          <a:xfrm>
            <a:off x="5557979" y="5211675"/>
            <a:ext cx="9653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sz="2000" i="1" dirty="0"/>
              <a:t>:</a:t>
            </a:r>
            <a:endParaRPr lang="ru-RU" sz="2000" i="1" dirty="0"/>
          </a:p>
        </p:txBody>
      </p:sp>
    </p:spTree>
    <p:extLst>
      <p:ext uri="{BB962C8B-B14F-4D97-AF65-F5344CB8AC3E}">
        <p14:creationId xmlns:p14="http://schemas.microsoft.com/office/powerpoint/2010/main" val="3500478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AC6BAD94-46E7-E94F-1DC4-2263DB57C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0F72A6-B9DF-36E8-455C-B9F71C6925C2}"/>
              </a:ext>
            </a:extLst>
          </p:cNvPr>
          <p:cNvSpPr txBox="1"/>
          <p:nvPr/>
        </p:nvSpPr>
        <p:spPr>
          <a:xfrm>
            <a:off x="1127436" y="324660"/>
            <a:ext cx="8374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.</a:t>
            </a:r>
            <a:r>
              <a:rPr lang="en-US" sz="3200" b="1" dirty="0" err="1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linspace</a:t>
            </a:r>
            <a:r>
              <a:rPr lang="en-US" sz="3200" b="1" dirty="0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()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METODI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76A7B8-E8FB-0599-A216-6CE6D4474668}"/>
              </a:ext>
            </a:extLst>
          </p:cNvPr>
          <p:cNvSpPr txBox="1"/>
          <p:nvPr/>
        </p:nvSpPr>
        <p:spPr>
          <a:xfrm>
            <a:off x="1127435" y="1102024"/>
            <a:ext cx="106782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.</a:t>
            </a:r>
            <a:r>
              <a:rPr lang="en-US" b="1" dirty="0" err="1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linspace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() </a:t>
            </a: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 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belgilangan intervalda (oralig'ida)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o'zaro 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teng masofada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joylashgan elementlardan tashkil topgan bir o'lchamli (1D) NumPy massivi (array) yaratish uchun ishlatiladi.</a:t>
            </a:r>
          </a:p>
          <a:p>
            <a:pPr>
              <a:buNone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 metodning asosiy afzalligi shundaki, u elementlar orasidagi qadam (step)ni berish o'rniga, siz istagan 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elementlar sonini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(ya'ni, qancha nuqta yaratishni) belgilaydi. Bu esa suzuvchi nuqtali (float) hisob-kitoblarda .arange() metodidagi kabi noaniqliklarni oldini oladi.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D29EAC-558C-8B38-9A40-3F764CD095EF}"/>
              </a:ext>
            </a:extLst>
          </p:cNvPr>
          <p:cNvSpPr txBox="1"/>
          <p:nvPr/>
        </p:nvSpPr>
        <p:spPr>
          <a:xfrm>
            <a:off x="1221657" y="3084675"/>
            <a:ext cx="10276171" cy="344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75"/>
              </a:lnSpc>
              <a:buNone/>
            </a:pPr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</a:t>
            </a:r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.linspace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start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stop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num=</a:t>
            </a:r>
            <a:r>
              <a:rPr lang="tr-TR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50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endpoint=</a:t>
            </a:r>
            <a:r>
              <a:rPr lang="tr-TR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retstep=</a:t>
            </a:r>
            <a:r>
              <a:rPr lang="tr-TR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dtype=</a:t>
            </a:r>
            <a:r>
              <a:rPr lang="tr-TR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None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61BFD7-C16D-000A-1C1B-2542E2D64A88}"/>
              </a:ext>
            </a:extLst>
          </p:cNvPr>
          <p:cNvSpPr txBox="1"/>
          <p:nvPr/>
        </p:nvSpPr>
        <p:spPr>
          <a:xfrm>
            <a:off x="1127435" y="2579352"/>
            <a:ext cx="60975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Sintaksis</a:t>
            </a:r>
            <a:r>
              <a:rPr lang="en-US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0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77F4A164-09E7-E647-68F3-33C675D497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680787"/>
              </p:ext>
            </p:extLst>
          </p:nvPr>
        </p:nvGraphicFramePr>
        <p:xfrm>
          <a:off x="1221657" y="3890289"/>
          <a:ext cx="10276170" cy="2743200"/>
        </p:xfrm>
        <a:graphic>
          <a:graphicData uri="http://schemas.openxmlformats.org/drawingml/2006/table">
            <a:tbl>
              <a:tblPr/>
              <a:tblGrid>
                <a:gridCol w="1973503">
                  <a:extLst>
                    <a:ext uri="{9D8B030D-6E8A-4147-A177-3AD203B41FA5}">
                      <a16:colId xmlns:a16="http://schemas.microsoft.com/office/drawing/2014/main" val="3157041369"/>
                    </a:ext>
                  </a:extLst>
                </a:gridCol>
                <a:gridCol w="8302667">
                  <a:extLst>
                    <a:ext uri="{9D8B030D-6E8A-4147-A177-3AD203B41FA5}">
                      <a16:colId xmlns:a16="http://schemas.microsoft.com/office/drawing/2014/main" val="1667639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b="1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b="1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Tavsifi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6981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Boshlang‘ich qiymat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37381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Oxirgi qiymat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656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Elementlar soni (default = 50)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68888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endpoint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 bo‘lsa stop qiymati kiritiladi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6671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retstep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 bo‘lsa qadamni ham qaytaradi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618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Ma’lumot turi (float, int, va h.k.)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5560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0316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A1AE038A-3DBD-E06B-986E-B35C1B97F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CA7AB1-2CE2-A081-677E-BA1681C7D58B}"/>
              </a:ext>
            </a:extLst>
          </p:cNvPr>
          <p:cNvSpPr txBox="1"/>
          <p:nvPr/>
        </p:nvSpPr>
        <p:spPr>
          <a:xfrm>
            <a:off x="1127436" y="324660"/>
            <a:ext cx="8374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.</a:t>
            </a:r>
            <a:r>
              <a:rPr lang="en-US" sz="3200" b="1" dirty="0" err="1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linspace</a:t>
            </a:r>
            <a:r>
              <a:rPr lang="en-US" sz="3200" b="1" dirty="0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()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METODI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863932-9B85-4D14-B120-80F1E359C949}"/>
              </a:ext>
            </a:extLst>
          </p:cNvPr>
          <p:cNvSpPr txBox="1"/>
          <p:nvPr/>
        </p:nvSpPr>
        <p:spPr>
          <a:xfrm>
            <a:off x="1221657" y="1296073"/>
            <a:ext cx="5479609" cy="1318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75"/>
              </a:lnSpc>
              <a:buNone/>
            </a:pPr>
            <a:r>
              <a:rPr lang="tr-TR" b="0" dirty="0">
                <a:solidFill>
                  <a:srgbClr val="C99CC6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numpy </a:t>
            </a:r>
            <a:r>
              <a:rPr lang="tr-TR" b="0" dirty="0">
                <a:solidFill>
                  <a:srgbClr val="C99CC6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np</a:t>
            </a:r>
          </a:p>
          <a:p>
            <a:pPr>
              <a:lnSpc>
                <a:spcPts val="1875"/>
              </a:lnSpc>
              <a:buNone/>
            </a:pPr>
            <a:b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arr_linspce_1d = np.linspace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tr-TR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tr-TR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tr-TR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tr-TR" b="0" dirty="0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arr_linspce_1d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36BE36-08EB-988F-FFE6-C0102BFB10B3}"/>
              </a:ext>
            </a:extLst>
          </p:cNvPr>
          <p:cNvSpPr txBox="1"/>
          <p:nvPr/>
        </p:nvSpPr>
        <p:spPr>
          <a:xfrm>
            <a:off x="1221657" y="2721393"/>
            <a:ext cx="9653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sz="2000" i="1" dirty="0"/>
              <a:t>:</a:t>
            </a:r>
            <a:endParaRPr lang="ru-RU" sz="20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BF480F-5AD1-B934-33E0-C80A8447C456}"/>
              </a:ext>
            </a:extLst>
          </p:cNvPr>
          <p:cNvSpPr txBox="1"/>
          <p:nvPr/>
        </p:nvSpPr>
        <p:spPr>
          <a:xfrm>
            <a:off x="2265728" y="2736782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[ 0. 2.5 5. 7.5 10. ]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E66F03-A2D0-040D-8AC6-A0B271B4B405}"/>
              </a:ext>
            </a:extLst>
          </p:cNvPr>
          <p:cNvSpPr txBox="1"/>
          <p:nvPr/>
        </p:nvSpPr>
        <p:spPr>
          <a:xfrm>
            <a:off x="1221657" y="3343905"/>
            <a:ext cx="8374093" cy="20499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75"/>
              </a:lnSpc>
              <a:buNone/>
            </a:pPr>
            <a:r>
              <a:rPr lang="tr-TR" b="0" dirty="0">
                <a:solidFill>
                  <a:srgbClr val="C99CC6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numpy </a:t>
            </a:r>
            <a:r>
              <a:rPr lang="tr-TR" b="0" dirty="0">
                <a:solidFill>
                  <a:srgbClr val="C99CC6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np</a:t>
            </a:r>
          </a:p>
          <a:p>
            <a:pPr>
              <a:lnSpc>
                <a:spcPts val="1875"/>
              </a:lnSpc>
              <a:buNone/>
            </a:pPr>
            <a:b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arr_linspce_1d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step = np.linspace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tr-TR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tr-TR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tr-TR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retstep=</a:t>
            </a:r>
            <a:r>
              <a:rPr lang="tr-TR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CDCDC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tr-TR" b="0" dirty="0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arr_linspce_1d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CDCDC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tr-TR" b="0" dirty="0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tr-TR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"Qadam: "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step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132F24-B142-056A-513F-46923B8F7CD4}"/>
              </a:ext>
            </a:extLst>
          </p:cNvPr>
          <p:cNvSpPr txBox="1"/>
          <p:nvPr/>
        </p:nvSpPr>
        <p:spPr>
          <a:xfrm>
            <a:off x="1221657" y="5549999"/>
            <a:ext cx="9653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sz="2000" i="1" dirty="0"/>
              <a:t>:</a:t>
            </a:r>
            <a:endParaRPr lang="ru-RU" sz="2000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832B5A-836B-47A0-DB33-B8FD1230FB43}"/>
              </a:ext>
            </a:extLst>
          </p:cNvPr>
          <p:cNvSpPr txBox="1"/>
          <p:nvPr/>
        </p:nvSpPr>
        <p:spPr>
          <a:xfrm>
            <a:off x="2186986" y="5549999"/>
            <a:ext cx="6097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[ 0. 2.5 5. 7.5 10. ] </a:t>
            </a:r>
          </a:p>
          <a:p>
            <a:r>
              <a:rPr lang="pt-BR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Qadam: 2.5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3934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7B526-1FB3-6582-D422-94E60EB12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699A389B-3CAA-E4CF-751D-1666C6166920}"/>
              </a:ext>
            </a:extLst>
          </p:cNvPr>
          <p:cNvSpPr txBox="1"/>
          <p:nvPr/>
        </p:nvSpPr>
        <p:spPr>
          <a:xfrm>
            <a:off x="417515" y="2419207"/>
            <a:ext cx="92095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NUMPYDA TASODIFIY MASSIVLAR YARATISH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AE294B9-DD43-026D-B6AF-79E433C95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993" y="4780935"/>
            <a:ext cx="4615699" cy="207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522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DEC96-CCDE-9B00-4867-D0950325C89E}"/>
              </a:ext>
            </a:extLst>
          </p:cNvPr>
          <p:cNvSpPr txBox="1"/>
          <p:nvPr/>
        </p:nvSpPr>
        <p:spPr>
          <a:xfrm>
            <a:off x="1296835" y="331965"/>
            <a:ext cx="70866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b="1" dirty="0">
                <a:latin typeface="Times New Roman"/>
                <a:ea typeface="Calibri"/>
                <a:cs typeface="Times New Roman"/>
              </a:rPr>
              <a:t>NUMPY NIMA?</a:t>
            </a:r>
            <a:endParaRPr lang="ru-RU" sz="3600" b="1" dirty="0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00F621-4829-8A60-8B34-145AD1175ED2}"/>
              </a:ext>
            </a:extLst>
          </p:cNvPr>
          <p:cNvSpPr txBox="1"/>
          <p:nvPr/>
        </p:nvSpPr>
        <p:spPr>
          <a:xfrm>
            <a:off x="971550" y="1464084"/>
            <a:ext cx="1122045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Times New Roman"/>
                <a:cs typeface="Times New Roman"/>
              </a:rPr>
              <a:t>NumPy</a:t>
            </a:r>
            <a:r>
              <a:rPr lang="en-US" sz="2400" dirty="0">
                <a:solidFill>
                  <a:srgbClr val="FFC000"/>
                </a:solidFill>
                <a:latin typeface="Times New Roman"/>
                <a:cs typeface="Times New Roman"/>
              </a:rPr>
              <a:t> (Numerical Python)</a:t>
            </a:r>
            <a:r>
              <a:rPr lang="en-US" sz="2400" dirty="0">
                <a:latin typeface="Times New Roman"/>
                <a:cs typeface="Times New Roman"/>
              </a:rPr>
              <a:t> - </a:t>
            </a:r>
            <a:r>
              <a:rPr lang="en-US" sz="2400" dirty="0" err="1">
                <a:latin typeface="Times New Roman"/>
                <a:cs typeface="Times New Roman"/>
              </a:rPr>
              <a:t>bu</a:t>
            </a:r>
            <a:r>
              <a:rPr lang="en-US" sz="2400" dirty="0">
                <a:latin typeface="Times New Roman"/>
                <a:cs typeface="Times New Roman"/>
              </a:rPr>
              <a:t> Python </a:t>
            </a:r>
            <a:r>
              <a:rPr lang="en-US" sz="2400" dirty="0" err="1">
                <a:latin typeface="Times New Roman"/>
                <a:cs typeface="Times New Roman"/>
              </a:rPr>
              <a:t>dasturlash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tili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uchun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ilmiy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hisob-kitoblar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dirty="0" err="1">
                <a:latin typeface="Times New Roman"/>
                <a:cs typeface="Times New Roman"/>
              </a:rPr>
              <a:t>xususan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b="1" dirty="0" err="1">
                <a:solidFill>
                  <a:srgbClr val="00B0F0"/>
                </a:solidFill>
                <a:latin typeface="Times New Roman"/>
                <a:cs typeface="Times New Roman"/>
              </a:rPr>
              <a:t>massivlar</a:t>
            </a:r>
            <a:r>
              <a:rPr lang="en-US" sz="2400" dirty="0">
                <a:solidFill>
                  <a:srgbClr val="00B0F0"/>
                </a:solidFill>
                <a:latin typeface="Times New Roman"/>
                <a:cs typeface="Times New Roman"/>
              </a:rPr>
              <a:t> (arrays) </a:t>
            </a:r>
            <a:r>
              <a:rPr lang="en-US" sz="2400" dirty="0" err="1">
                <a:latin typeface="Times New Roman"/>
                <a:cs typeface="Times New Roman"/>
              </a:rPr>
              <a:t>va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b="1" dirty="0" err="1">
                <a:solidFill>
                  <a:srgbClr val="00B0F0"/>
                </a:solidFill>
                <a:latin typeface="Times New Roman"/>
                <a:cs typeface="Times New Roman"/>
              </a:rPr>
              <a:t>matritsalar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bilan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ishlash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uchun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mo'ljallangan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asosiy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kutubxona</a:t>
            </a:r>
            <a:r>
              <a:rPr lang="en-US" sz="2400" dirty="0">
                <a:latin typeface="Times New Roman"/>
                <a:cs typeface="Times New Roman"/>
              </a:rPr>
              <a:t>. U Data Science </a:t>
            </a:r>
            <a:r>
              <a:rPr lang="en-US" sz="2400" dirty="0" err="1">
                <a:latin typeface="Times New Roman"/>
                <a:cs typeface="Times New Roman"/>
              </a:rPr>
              <a:t>ning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poydevori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hisoblanadi</a:t>
            </a:r>
            <a:r>
              <a:rPr lang="en-US" sz="2400" dirty="0">
                <a:latin typeface="Times New Roman"/>
                <a:cs typeface="Times New Roman"/>
              </a:rPr>
              <a:t>.</a:t>
            </a:r>
          </a:p>
          <a:p>
            <a:pPr algn="ctr"/>
            <a:endParaRPr lang="ru-RU" sz="2400" dirty="0">
              <a:latin typeface="Times New Roman"/>
              <a:cs typeface="Times New Roman"/>
            </a:endParaRP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A38DEEC4-B28A-9CB3-F588-A5F0467FF235}"/>
              </a:ext>
            </a:extLst>
          </p:cNvPr>
          <p:cNvSpPr txBox="1"/>
          <p:nvPr/>
        </p:nvSpPr>
        <p:spPr>
          <a:xfrm>
            <a:off x="1009685" y="2757892"/>
            <a:ext cx="60945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Nega </a:t>
            </a:r>
            <a:r>
              <a:rPr lang="en-US" sz="24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aynan</a:t>
            </a:r>
            <a:r>
              <a:rPr 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8FEB2A11-5044-6A70-694E-CDC0D6F3DFA2}"/>
              </a:ext>
            </a:extLst>
          </p:cNvPr>
          <p:cNvSpPr txBox="1"/>
          <p:nvPr/>
        </p:nvSpPr>
        <p:spPr>
          <a:xfrm>
            <a:off x="1502029" y="3351522"/>
            <a:ext cx="10084729" cy="28050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400" b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scienceda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keng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qo'llaniladigan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muhim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modul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400" b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ndarray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deb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nomlanuvchi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kuchli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o'lchovli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massiv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ob'ektini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taqdim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etadi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400" b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qanday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o'lchamdagi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massivlarda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yuqori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samaradorlik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raqamli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operatsiyalarni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bajarishga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imkon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beradi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4FC8BE07-76EE-0359-1D9E-EECF5F65A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94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1E6ED000-A27A-4F8A-5A5E-9915A935F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58F569-22BA-8412-4689-2772909DED0B}"/>
              </a:ext>
            </a:extLst>
          </p:cNvPr>
          <p:cNvSpPr txBox="1"/>
          <p:nvPr/>
        </p:nvSpPr>
        <p:spPr>
          <a:xfrm>
            <a:off x="1154596" y="324660"/>
            <a:ext cx="8374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.</a:t>
            </a:r>
            <a:r>
              <a:rPr lang="en-US" sz="3200" b="1" dirty="0" err="1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random.rand</a:t>
            </a:r>
            <a:r>
              <a:rPr lang="en-US" sz="3200" b="1" dirty="0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()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METODI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F82A3A-A7AE-667F-042D-B31F65B13EFF}"/>
              </a:ext>
            </a:extLst>
          </p:cNvPr>
          <p:cNvSpPr txBox="1"/>
          <p:nvPr/>
        </p:nvSpPr>
        <p:spPr>
          <a:xfrm>
            <a:off x="1285031" y="1058306"/>
            <a:ext cx="106745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.</a:t>
            </a:r>
            <a:r>
              <a:rPr lang="en-US" b="1" dirty="0" err="1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random.rand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() </a:t>
            </a: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alt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1 </a:t>
            </a:r>
            <a:r>
              <a:rPr lang="en-US" alt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gacha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oralig'ida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alt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ya'ni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0 </a:t>
            </a:r>
            <a:r>
              <a:rPr lang="ru-RU" alt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o'z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ichiga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olgan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alt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ammo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ru-RU" alt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o'z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ichiga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olmaydigan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alt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xil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taqsimot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bo'yicha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haqiqiy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sonlardan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alt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alt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tashkil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topgan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massiv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yaratish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ishlatiladi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FE5817-1734-1B81-BFCD-4B48956BDA69}"/>
              </a:ext>
            </a:extLst>
          </p:cNvPr>
          <p:cNvSpPr txBox="1"/>
          <p:nvPr/>
        </p:nvSpPr>
        <p:spPr>
          <a:xfrm>
            <a:off x="1285031" y="2001362"/>
            <a:ext cx="4264743" cy="1067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75"/>
              </a:lnSpc>
              <a:buNone/>
            </a:pPr>
            <a:r>
              <a:rPr lang="tr-TR" sz="1600" b="0" dirty="0">
                <a:solidFill>
                  <a:srgbClr val="C99CC6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tr-TR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numpy </a:t>
            </a:r>
            <a:r>
              <a:rPr lang="tr-TR" sz="1600" b="0" dirty="0">
                <a:solidFill>
                  <a:srgbClr val="C99CC6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tr-TR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np</a:t>
            </a:r>
          </a:p>
          <a:p>
            <a:pPr>
              <a:lnSpc>
                <a:spcPts val="1875"/>
              </a:lnSpc>
              <a:buNone/>
            </a:pPr>
            <a:endParaRPr lang="tr-TR" sz="16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tr-TR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arr_random_1d = np.random.rand</a:t>
            </a:r>
            <a:r>
              <a:rPr lang="tr-TR" sz="16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tr-TR" sz="16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tr-TR" sz="16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tr-TR" sz="16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tr-TR" sz="1600" b="0" dirty="0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tr-TR" sz="16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tr-TR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arr_random_1d</a:t>
            </a:r>
            <a:r>
              <a:rPr lang="tr-TR" sz="16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tr-TR" sz="16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A7E1CD-33C4-1B47-36FD-FAF656947B31}"/>
              </a:ext>
            </a:extLst>
          </p:cNvPr>
          <p:cNvSpPr txBox="1"/>
          <p:nvPr/>
        </p:nvSpPr>
        <p:spPr>
          <a:xfrm>
            <a:off x="1221656" y="3115541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i="1" dirty="0"/>
              <a:t>:</a:t>
            </a:r>
            <a:endParaRPr lang="ru-RU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ACB9C2-5548-D18D-1622-62013F022D1D}"/>
              </a:ext>
            </a:extLst>
          </p:cNvPr>
          <p:cNvSpPr txBox="1"/>
          <p:nvPr/>
        </p:nvSpPr>
        <p:spPr>
          <a:xfrm>
            <a:off x="2110041" y="3179515"/>
            <a:ext cx="33718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[0.10365292 0.85187139 0.9896708 </a:t>
            </a:r>
            <a:endParaRPr lang="en-US" sz="1200" b="0" i="0" dirty="0">
              <a:solidFill>
                <a:srgbClr val="E3E3E3"/>
              </a:solidFill>
              <a:effectLst/>
              <a:latin typeface="Courier New" panose="02070309020205020404" pitchFamily="49" charset="0"/>
            </a:endParaRPr>
          </a:p>
          <a:p>
            <a:r>
              <a:rPr lang="ru-RU" sz="1200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0.46076358 0.93362538]</a:t>
            </a:r>
            <a:endParaRPr lang="ru-RU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053CB1-359F-335F-3C8C-FAA448E5A3A1}"/>
              </a:ext>
            </a:extLst>
          </p:cNvPr>
          <p:cNvSpPr txBox="1"/>
          <p:nvPr/>
        </p:nvSpPr>
        <p:spPr>
          <a:xfrm>
            <a:off x="1285031" y="4146762"/>
            <a:ext cx="4617828" cy="1067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75"/>
              </a:lnSpc>
              <a:buNone/>
            </a:pPr>
            <a:r>
              <a:rPr lang="tr-TR" sz="1600" b="0" dirty="0">
                <a:solidFill>
                  <a:srgbClr val="C99CC6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tr-TR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 numpy </a:t>
            </a:r>
            <a:r>
              <a:rPr lang="tr-TR" sz="1600" b="0" dirty="0">
                <a:solidFill>
                  <a:srgbClr val="C99CC6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tr-TR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np</a:t>
            </a:r>
          </a:p>
          <a:p>
            <a:pPr>
              <a:lnSpc>
                <a:spcPts val="1875"/>
              </a:lnSpc>
              <a:buNone/>
            </a:pPr>
            <a:endParaRPr lang="tr-TR" sz="16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tr-TR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arr_random_2d = np.random.rand</a:t>
            </a:r>
            <a:r>
              <a:rPr lang="tr-TR" sz="16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tr-TR" sz="16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tr-TR" sz="16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tr-TR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tr-TR" sz="16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tr-TR" sz="16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tr-TR" sz="16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tr-TR" sz="1600" b="0" dirty="0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tr-TR" sz="16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tr-TR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arr_random_2d</a:t>
            </a:r>
            <a:r>
              <a:rPr lang="tr-TR" sz="16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tr-TR" sz="16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06BC64-9CC3-A3B1-E6F5-6E2103039DE5}"/>
              </a:ext>
            </a:extLst>
          </p:cNvPr>
          <p:cNvSpPr txBox="1"/>
          <p:nvPr/>
        </p:nvSpPr>
        <p:spPr>
          <a:xfrm>
            <a:off x="1221656" y="5367801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i="1" dirty="0"/>
              <a:t>:</a:t>
            </a:r>
            <a:endParaRPr lang="ru-RU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BC3B76-8711-8EDC-926C-475C6B1DBA18}"/>
              </a:ext>
            </a:extLst>
          </p:cNvPr>
          <p:cNvSpPr txBox="1"/>
          <p:nvPr/>
        </p:nvSpPr>
        <p:spPr>
          <a:xfrm>
            <a:off x="2110041" y="5413968"/>
            <a:ext cx="44763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[[0.17305992 0.5582312 0.99714914 0.69937977] </a:t>
            </a:r>
            <a:endParaRPr lang="en-US" sz="1200" b="0" i="0" dirty="0">
              <a:solidFill>
                <a:srgbClr val="E3E3E3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E3E3E3"/>
                </a:solidFill>
                <a:latin typeface="Courier New" panose="02070309020205020404" pitchFamily="49" charset="0"/>
              </a:rPr>
              <a:t> </a:t>
            </a:r>
            <a:r>
              <a:rPr lang="ru-RU" sz="1200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[0.82458989 0.48765679 0.5244131 0.12290067] </a:t>
            </a:r>
            <a:endParaRPr lang="en-US" sz="1200" b="0" i="0" dirty="0">
              <a:solidFill>
                <a:srgbClr val="E3E3E3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E3E3E3"/>
                </a:solidFill>
                <a:latin typeface="Courier New" panose="02070309020205020404" pitchFamily="49" charset="0"/>
              </a:rPr>
              <a:t> </a:t>
            </a:r>
            <a:r>
              <a:rPr lang="ru-RU" sz="1200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[0.36126797 0.65305973 0.3116299 0.28093204]]</a:t>
            </a:r>
            <a:endParaRPr lang="ru-RU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32CA6F-AFE9-BA68-B6EB-9D242358E354}"/>
              </a:ext>
            </a:extLst>
          </p:cNvPr>
          <p:cNvSpPr txBox="1"/>
          <p:nvPr/>
        </p:nvSpPr>
        <p:spPr>
          <a:xfrm>
            <a:off x="6586405" y="2640731"/>
            <a:ext cx="5189899" cy="1318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75"/>
              </a:lnSpc>
              <a:buNone/>
            </a:pPr>
            <a:r>
              <a:rPr lang="tr-TR" sz="1600" b="0" dirty="0">
                <a:solidFill>
                  <a:srgbClr val="C99CC6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tr-TR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numpy </a:t>
            </a:r>
            <a:r>
              <a:rPr lang="tr-TR" sz="1600" b="0" dirty="0">
                <a:solidFill>
                  <a:srgbClr val="C99CC6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tr-TR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np</a:t>
            </a:r>
          </a:p>
          <a:p>
            <a:pPr>
              <a:lnSpc>
                <a:spcPts val="1875"/>
              </a:lnSpc>
              <a:buNone/>
            </a:pPr>
            <a:br>
              <a:rPr lang="tr-TR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endParaRPr lang="tr-TR" sz="16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tr-TR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arr_random_3d = np.random.rand</a:t>
            </a:r>
            <a:r>
              <a:rPr lang="tr-TR" sz="16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tr-TR" sz="16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tr-TR" sz="16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tr-TR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tr-TR" sz="16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tr-TR" sz="16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tr-TR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tr-TR" sz="16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tr-TR" sz="16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tr-TR" sz="16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tr-TR" sz="1600" b="0" dirty="0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tr-TR" sz="16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tr-TR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arr_random_3d</a:t>
            </a:r>
            <a:r>
              <a:rPr lang="tr-TR" sz="16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tr-TR" sz="16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6069FF-9966-E1AD-EE15-F2C9BF87AABB}"/>
              </a:ext>
            </a:extLst>
          </p:cNvPr>
          <p:cNvSpPr txBox="1"/>
          <p:nvPr/>
        </p:nvSpPr>
        <p:spPr>
          <a:xfrm>
            <a:off x="6586405" y="4102825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i="1" dirty="0"/>
              <a:t>:</a:t>
            </a:r>
            <a:endParaRPr lang="ru-RU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921AE6-9373-4763-8322-DF8BDA19CC40}"/>
              </a:ext>
            </a:extLst>
          </p:cNvPr>
          <p:cNvSpPr txBox="1"/>
          <p:nvPr/>
        </p:nvSpPr>
        <p:spPr>
          <a:xfrm>
            <a:off x="7487009" y="4146762"/>
            <a:ext cx="518989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[[[0.24883867 0.3875919 0.72248068 0.86360279] </a:t>
            </a:r>
            <a:r>
              <a:rPr lang="en-US" sz="1200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             </a:t>
            </a:r>
            <a:r>
              <a:rPr lang="ru-RU" sz="1200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[0.80808076 0.05609771 0.45333448 0.63036448] </a:t>
            </a:r>
            <a:r>
              <a:rPr lang="en-US" sz="1200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ru-RU" sz="1200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[0.46756854 0.43073202 0.22330349 0.10704317]]</a:t>
            </a:r>
            <a:endParaRPr lang="en-US" sz="1200" b="0" i="0" dirty="0">
              <a:solidFill>
                <a:srgbClr val="E3E3E3"/>
              </a:solidFill>
              <a:effectLst/>
              <a:latin typeface="Courier New" panose="02070309020205020404" pitchFamily="49" charset="0"/>
            </a:endParaRPr>
          </a:p>
          <a:p>
            <a:endParaRPr lang="en-US" sz="1200" b="0" i="0" dirty="0">
              <a:solidFill>
                <a:srgbClr val="E3E3E3"/>
              </a:solidFill>
              <a:effectLst/>
              <a:latin typeface="Courier New" panose="02070309020205020404" pitchFamily="49" charset="0"/>
            </a:endParaRPr>
          </a:p>
          <a:p>
            <a:r>
              <a:rPr lang="ru-RU" sz="1200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 [[0.88202873 0.59737705 0.85691551 0.84198559] </a:t>
            </a:r>
            <a:r>
              <a:rPr lang="en-US" sz="1200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ru-RU" sz="1200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[0.79994993 0.88229499 0.92278049 0.55375682] [0.94420956 0.9629764 0.92869724 0.87499817]]]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9489028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935101B0-99BF-4F37-30AB-6C2EBDB7A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2884D9-CE02-586F-F762-B0D777574BE3}"/>
              </a:ext>
            </a:extLst>
          </p:cNvPr>
          <p:cNvSpPr txBox="1"/>
          <p:nvPr/>
        </p:nvSpPr>
        <p:spPr>
          <a:xfrm>
            <a:off x="1140176" y="311164"/>
            <a:ext cx="8374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.</a:t>
            </a:r>
            <a:r>
              <a:rPr lang="en-US" sz="3200" b="1" dirty="0" err="1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random.randn</a:t>
            </a:r>
            <a:r>
              <a:rPr lang="en-US" sz="3200" b="1" dirty="0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()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METODI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677335-8DB2-B2A8-44A3-77C5116E276F}"/>
              </a:ext>
            </a:extLst>
          </p:cNvPr>
          <p:cNvSpPr txBox="1"/>
          <p:nvPr/>
        </p:nvSpPr>
        <p:spPr>
          <a:xfrm>
            <a:off x="1221657" y="1013421"/>
            <a:ext cx="106383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.</a:t>
            </a:r>
            <a:r>
              <a:rPr lang="en-US" sz="1800" b="1" dirty="0" err="1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random.randn</a:t>
            </a:r>
            <a:r>
              <a:rPr lang="en-US" sz="1800" b="1" dirty="0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() - 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 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standart normal taqsimot 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bo'yicha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cheksizlikdan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+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cheksizlikkacha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tasodifiy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haqiqiy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sonlardan (float) tashkil topgan massiv yaratish uchun ishlatiladi.</a:t>
            </a:r>
            <a:r>
              <a:rPr lang="en-US" sz="1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 descr="Изображение выглядит как текст, Шриф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A0BE507-C048-944B-D7AC-AC87A49BD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0176" y="1777234"/>
            <a:ext cx="5287113" cy="1371791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Шриф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22B40C4-5C6B-A050-6999-57B8B1A438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21657" y="3149025"/>
            <a:ext cx="4272523" cy="12690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Рисунок 11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BDCA1B0-F255-9701-2AF1-8348135B28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2233" y="4710148"/>
            <a:ext cx="4913767" cy="17630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Рисунок 13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83384AC-5729-9652-2622-04D1DCB3ED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27289" y="3149025"/>
            <a:ext cx="5287114" cy="27879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521938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DA368565-3B7C-14BD-2727-1B45E82C9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9AC3AB-1105-D266-5EA2-9E6E2E392A1A}"/>
              </a:ext>
            </a:extLst>
          </p:cNvPr>
          <p:cNvSpPr txBox="1"/>
          <p:nvPr/>
        </p:nvSpPr>
        <p:spPr>
          <a:xfrm>
            <a:off x="1140176" y="311164"/>
            <a:ext cx="8374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.</a:t>
            </a:r>
            <a:r>
              <a:rPr lang="en-US" sz="3200" b="1" dirty="0" err="1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random.randint</a:t>
            </a:r>
            <a:r>
              <a:rPr lang="en-US" sz="3200" b="1" dirty="0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()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METODI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930C2-2FE4-3670-10C7-9EA80D3A6284}"/>
              </a:ext>
            </a:extLst>
          </p:cNvPr>
          <p:cNvSpPr txBox="1"/>
          <p:nvPr/>
        </p:nvSpPr>
        <p:spPr>
          <a:xfrm>
            <a:off x="1140176" y="1039946"/>
            <a:ext cx="106564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.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random.randint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() </a:t>
            </a:r>
            <a:r>
              <a:rPr lang="en-US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 </a:t>
            </a:r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belgilangan intervalda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(oralig'ida) joylashgan </a:t>
            </a:r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tasodifiy butun sonlardan (integer)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tashkil topgan massiv yaratish uchun ishlatiladi.</a:t>
            </a:r>
            <a:r>
              <a:rPr lang="en-US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A4AD9D-7C3C-D38D-47FE-B7A3E20CAF20}"/>
              </a:ext>
            </a:extLst>
          </p:cNvPr>
          <p:cNvSpPr txBox="1"/>
          <p:nvPr/>
        </p:nvSpPr>
        <p:spPr>
          <a:xfrm>
            <a:off x="1221657" y="2222252"/>
            <a:ext cx="8764315" cy="8316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75"/>
              </a:lnSpc>
              <a:buNone/>
            </a:pPr>
            <a:r>
              <a:rPr lang="en-US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import 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numpy</a:t>
            </a:r>
            <a:r>
              <a:rPr lang="en-US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as np</a:t>
            </a:r>
          </a:p>
          <a:p>
            <a:pPr>
              <a:lnSpc>
                <a:spcPts val="1875"/>
              </a:lnSpc>
              <a:buNone/>
            </a:pP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sz="20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p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.random.randint</a:t>
            </a:r>
            <a:r>
              <a:rPr lang="en-US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low</a:t>
            </a:r>
            <a:r>
              <a:rPr lang="en-US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high=</a:t>
            </a:r>
            <a:r>
              <a:rPr lang="en-US" sz="20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None</a:t>
            </a:r>
            <a:r>
              <a:rPr lang="en-US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size=</a:t>
            </a:r>
            <a:r>
              <a:rPr lang="en-US" sz="20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None</a:t>
            </a:r>
            <a:r>
              <a:rPr lang="en-US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dtype</a:t>
            </a:r>
            <a:r>
              <a:rPr lang="en-US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2000" b="0" dirty="0">
                <a:solidFill>
                  <a:srgbClr val="4EC9B0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7048F1-1D92-E396-9836-7F2B931F0520}"/>
              </a:ext>
            </a:extLst>
          </p:cNvPr>
          <p:cNvSpPr txBox="1"/>
          <p:nvPr/>
        </p:nvSpPr>
        <p:spPr>
          <a:xfrm>
            <a:off x="1140176" y="1784987"/>
            <a:ext cx="60975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Sintaksis</a:t>
            </a:r>
            <a:r>
              <a:rPr lang="en-US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0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DFD86667-8DC6-35D6-0C86-05B9AAFE3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566028"/>
              </p:ext>
            </p:extLst>
          </p:nvPr>
        </p:nvGraphicFramePr>
        <p:xfrm>
          <a:off x="1221657" y="3353549"/>
          <a:ext cx="10230977" cy="344435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72926">
                  <a:extLst>
                    <a:ext uri="{9D8B030D-6E8A-4147-A177-3AD203B41FA5}">
                      <a16:colId xmlns:a16="http://schemas.microsoft.com/office/drawing/2014/main" val="2101224457"/>
                    </a:ext>
                  </a:extLst>
                </a:gridCol>
                <a:gridCol w="8858051">
                  <a:extLst>
                    <a:ext uri="{9D8B030D-6E8A-4147-A177-3AD203B41FA5}">
                      <a16:colId xmlns:a16="http://schemas.microsoft.com/office/drawing/2014/main" val="4075845992"/>
                    </a:ext>
                  </a:extLst>
                </a:gridCol>
              </a:tblGrid>
              <a:tr h="373004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sz="2000" b="1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Parametr</a:t>
                      </a:r>
                    </a:p>
                  </a:txBody>
                  <a:tcPr marL="87259" marR="87259" marT="58173" marB="5817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sz="2000" b="1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Tavsif</a:t>
                      </a:r>
                    </a:p>
                  </a:txBody>
                  <a:tcPr marL="87259" marR="87259" marT="58173" marB="5817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669863"/>
                  </a:ext>
                </a:extLst>
              </a:tr>
              <a:tr h="634922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b="1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 marL="87259" marR="87259" marT="58173" marB="5817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Majburiy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tr-T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Generatsiya qilinadigan eng kichik butun son (bu qiymat massivga kiritiladi). Intervalning boshlanish nuqtasi.</a:t>
                      </a:r>
                    </a:p>
                  </a:txBody>
                  <a:tcPr marL="87259" marR="87259" marT="58173" marB="5817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6441084"/>
                  </a:ext>
                </a:extLst>
              </a:tr>
              <a:tr h="919177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b="1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marL="87259" marR="87259" marT="58173" marB="5817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(Ixtiyoriy) Generatsiya qilinadigan eng katta butun son (bu qiymat massivga kiritilmaydi). Intervalning tugash nuqtasi. Agar None bo'lsa, low dan 0 gacha bo'lgan sonlar (ya'ni, [0, low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tr-T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generatsiya qilinadi.</a:t>
                      </a:r>
                    </a:p>
                  </a:txBody>
                  <a:tcPr marL="87259" marR="87259" marT="58173" marB="5817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3368193"/>
                  </a:ext>
                </a:extLst>
              </a:tr>
              <a:tr h="709456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b="1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</a:t>
                      </a:r>
                    </a:p>
                  </a:txBody>
                  <a:tcPr marL="87259" marR="87259" marT="58173" marB="5817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(Ixtiyoriy) Massivning shakli (o'lchami). Agar ko'rsatilmasa, bitta butun son (skalyar) qaytariladi.</a:t>
                      </a:r>
                    </a:p>
                  </a:txBody>
                  <a:tcPr marL="87259" marR="87259" marT="58173" marB="5817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1223167"/>
                  </a:ext>
                </a:extLst>
              </a:tr>
              <a:tr h="709456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b="1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dtype</a:t>
                      </a:r>
                    </a:p>
                  </a:txBody>
                  <a:tcPr marL="87259" marR="87259" marT="58173" marB="5817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Qaytariladigan butun sonlarning ma'lumot turi (masalan, np.int32). </a:t>
                      </a:r>
                    </a:p>
                  </a:txBody>
                  <a:tcPr marL="87259" marR="87259" marT="58173" marB="5817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2154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154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533EE9D2-1DDF-864E-29E3-013DCCB0D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59AC1C-001A-5131-E4C7-ECCC066FAF23}"/>
              </a:ext>
            </a:extLst>
          </p:cNvPr>
          <p:cNvSpPr txBox="1"/>
          <p:nvPr/>
        </p:nvSpPr>
        <p:spPr>
          <a:xfrm>
            <a:off x="1140176" y="311164"/>
            <a:ext cx="8374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.</a:t>
            </a:r>
            <a:r>
              <a:rPr lang="en-US" sz="3200" b="1" dirty="0" err="1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random.randint</a:t>
            </a:r>
            <a:r>
              <a:rPr lang="en-US" sz="3200" b="1" dirty="0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()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METODI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 descr="Изображение выглядит как текст, Шриф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8B4BB63-A163-9CF2-FC3A-853A0C7FE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4598" y="1578971"/>
            <a:ext cx="4599202" cy="13233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Рисунок 8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6CBEB3A-7CCA-53C8-AFCB-1BB0A90293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88202" y="1842891"/>
            <a:ext cx="5972269" cy="17427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Рисунок 12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5CF9D79-257C-6AF6-9472-110E1242EE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4598" y="3728163"/>
            <a:ext cx="7756071" cy="29009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13205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E970D68A-622E-2519-C3BA-F5376CE0F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65535F-C825-3C11-879B-EB8E9D70B686}"/>
              </a:ext>
            </a:extLst>
          </p:cNvPr>
          <p:cNvSpPr txBox="1"/>
          <p:nvPr/>
        </p:nvSpPr>
        <p:spPr>
          <a:xfrm>
            <a:off x="1140176" y="311164"/>
            <a:ext cx="8374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.eye()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METODI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635F21-0AFD-2580-6342-050E6AEE3B9A}"/>
              </a:ext>
            </a:extLst>
          </p:cNvPr>
          <p:cNvSpPr txBox="1"/>
          <p:nvPr/>
        </p:nvSpPr>
        <p:spPr>
          <a:xfrm>
            <a:off x="1140176" y="1143537"/>
            <a:ext cx="108194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.eye() -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 massiv yaratish funksiyasi bo'lib, </a:t>
            </a:r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diagonal elementlari 1 ga, qolgan barcha elementlari esa 0 ga teng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bo'lgan ikki o'lchamli (2D) massivni yaratish uchun ishlatiladi.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449777-8610-6878-621E-AD2A98445AEF}"/>
              </a:ext>
            </a:extLst>
          </p:cNvPr>
          <p:cNvSpPr txBox="1"/>
          <p:nvPr/>
        </p:nvSpPr>
        <p:spPr>
          <a:xfrm>
            <a:off x="1140176" y="1929745"/>
            <a:ext cx="60975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Sintaksis</a:t>
            </a:r>
            <a:r>
              <a:rPr lang="en-US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0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8752E9-9068-7163-6192-0686A171206A}"/>
              </a:ext>
            </a:extLst>
          </p:cNvPr>
          <p:cNvSpPr txBox="1"/>
          <p:nvPr/>
        </p:nvSpPr>
        <p:spPr>
          <a:xfrm>
            <a:off x="1140176" y="2362010"/>
            <a:ext cx="8121519" cy="83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75"/>
              </a:lnSpc>
              <a:buNone/>
            </a:pPr>
            <a:r>
              <a:rPr lang="en-US" sz="2000" b="0" dirty="0">
                <a:solidFill>
                  <a:srgbClr val="C99CC6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numpy</a:t>
            </a:r>
            <a:r>
              <a:rPr lang="en-US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0" dirty="0">
                <a:solidFill>
                  <a:srgbClr val="C99CC6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np</a:t>
            </a:r>
          </a:p>
          <a:p>
            <a:pPr>
              <a:lnSpc>
                <a:spcPts val="1875"/>
              </a:lnSpc>
              <a:buNone/>
            </a:pP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sz="20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np.eye</a:t>
            </a:r>
            <a:r>
              <a:rPr lang="en-US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</a:t>
            </a:r>
            <a:r>
              <a:rPr lang="en-US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M=</a:t>
            </a:r>
            <a:r>
              <a:rPr lang="en-US" sz="20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None</a:t>
            </a:r>
            <a:r>
              <a:rPr lang="en-US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k=</a:t>
            </a:r>
            <a:r>
              <a:rPr lang="en-US" sz="20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dtype</a:t>
            </a:r>
            <a:r>
              <a:rPr lang="en-US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2000" b="0" dirty="0">
                <a:solidFill>
                  <a:srgbClr val="4EC9B0"/>
                </a:solidFill>
                <a:effectLst/>
                <a:latin typeface="Courier New" panose="02070309020205020404" pitchFamily="49" charset="0"/>
              </a:rPr>
              <a:t>float</a:t>
            </a:r>
            <a:r>
              <a:rPr lang="en-US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order=</a:t>
            </a:r>
            <a:r>
              <a:rPr lang="en-US" sz="20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'C'</a:t>
            </a:r>
            <a:r>
              <a:rPr lang="en-US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6C385DEB-82C0-A051-69E5-3AD378808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007092"/>
              </p:ext>
            </p:extLst>
          </p:nvPr>
        </p:nvGraphicFramePr>
        <p:xfrm>
          <a:off x="1140176" y="3429000"/>
          <a:ext cx="10384885" cy="326107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21258">
                  <a:extLst>
                    <a:ext uri="{9D8B030D-6E8A-4147-A177-3AD203B41FA5}">
                      <a16:colId xmlns:a16="http://schemas.microsoft.com/office/drawing/2014/main" val="2574532762"/>
                    </a:ext>
                  </a:extLst>
                </a:gridCol>
                <a:gridCol w="8863627">
                  <a:extLst>
                    <a:ext uri="{9D8B030D-6E8A-4147-A177-3AD203B41FA5}">
                      <a16:colId xmlns:a16="http://schemas.microsoft.com/office/drawing/2014/main" val="2395500880"/>
                    </a:ext>
                  </a:extLst>
                </a:gridCol>
              </a:tblGrid>
              <a:tr h="397906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Parametr</a:t>
                      </a:r>
                    </a:p>
                  </a:txBody>
                  <a:tcPr marL="101984" marR="101984" marT="67990" marB="67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Tavsif</a:t>
                      </a:r>
                    </a:p>
                  </a:txBody>
                  <a:tcPr marL="101984" marR="101984" marT="67990" marB="67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4117297"/>
                  </a:ext>
                </a:extLst>
              </a:tr>
              <a:tr h="467671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b="1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</a:p>
                  </a:txBody>
                  <a:tcPr marL="101984" marR="101984" marT="67990" marB="67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Satrlar soni (Row count). Massivning birinchi o'lchami.</a:t>
                      </a:r>
                    </a:p>
                  </a:txBody>
                  <a:tcPr marL="101984" marR="101984" marT="67990" marB="67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5313687"/>
                  </a:ext>
                </a:extLst>
              </a:tr>
              <a:tr h="88971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b="1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</a:p>
                  </a:txBody>
                  <a:tcPr marL="101984" marR="101984" marT="67990" marB="67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(Ixtiyoriy) Ustunlar soni (Column count). Agar ko'rsatilmasa, u N ga teng qabul qilinadi, va massiv kvadrat shaklda bo'ladi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(N= 3, 3x3)</a:t>
                      </a:r>
                      <a:endParaRPr lang="tr-T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984" marR="101984" marT="67990" marB="67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832878"/>
                  </a:ext>
                </a:extLst>
              </a:tr>
              <a:tr h="886779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b="1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</a:t>
                      </a:r>
                    </a:p>
                  </a:txBody>
                  <a:tcPr marL="101984" marR="101984" marT="67990" marB="67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(Ixtiyoriy) Diagonalning indeksi (o'rni). Musbat k qiymati diagonallarni yuqoriga, manfiy k qiymati esa pastga siljitadi.</a:t>
                      </a:r>
                    </a:p>
                  </a:txBody>
                  <a:tcPr marL="101984" marR="101984" marT="67990" marB="67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952598"/>
                  </a:ext>
                </a:extLst>
              </a:tr>
              <a:tr h="60661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b="1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dtype</a:t>
                      </a:r>
                    </a:p>
                  </a:txBody>
                  <a:tcPr marL="101984" marR="101984" marT="67990" marB="67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tr-T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Massiv elementlarining ma'lumot turi. </a:t>
                      </a:r>
                    </a:p>
                  </a:txBody>
                  <a:tcPr marL="101984" marR="101984" marT="67990" marB="679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98021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43665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4B5908A6-A79A-BE38-A4BB-C8AC578EE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F77988-6A62-01E7-A03F-3108D428B04C}"/>
              </a:ext>
            </a:extLst>
          </p:cNvPr>
          <p:cNvSpPr txBox="1"/>
          <p:nvPr/>
        </p:nvSpPr>
        <p:spPr>
          <a:xfrm>
            <a:off x="1140176" y="311164"/>
            <a:ext cx="8374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.eye()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METODI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A18B8C6-5196-B009-64FC-AD7AB558D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3079" y="1130902"/>
            <a:ext cx="2485590" cy="16375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Рисунок 6" descr="Изображение выглядит как текст, Шрифт, снимок экрана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0449EF5-AE7C-FE32-64B7-A51E105802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3079" y="3070216"/>
            <a:ext cx="3105583" cy="20386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Рисунок 8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4E12FB8-EC59-51D0-70A4-3F897F0E67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1829" y="1123628"/>
            <a:ext cx="4172532" cy="23053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0896E02-98A3-5A18-8850-4D983779933D}"/>
              </a:ext>
            </a:extLst>
          </p:cNvPr>
          <p:cNvSpPr/>
          <p:nvPr/>
        </p:nvSpPr>
        <p:spPr>
          <a:xfrm>
            <a:off x="8021370" y="1674890"/>
            <a:ext cx="1050202" cy="39835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2FF485FA-137A-34B5-95FA-3D060FC396DC}"/>
              </a:ext>
            </a:extLst>
          </p:cNvPr>
          <p:cNvCxnSpPr>
            <a:cxnSpLocks/>
          </p:cNvCxnSpPr>
          <p:nvPr/>
        </p:nvCxnSpPr>
        <p:spPr>
          <a:xfrm flipV="1">
            <a:off x="9071572" y="1602463"/>
            <a:ext cx="1158844" cy="26255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E663C58-86CB-1CFA-1FB4-6D4D92373587}"/>
              </a:ext>
            </a:extLst>
          </p:cNvPr>
          <p:cNvSpPr txBox="1"/>
          <p:nvPr/>
        </p:nvSpPr>
        <p:spPr>
          <a:xfrm>
            <a:off x="10272713" y="1123628"/>
            <a:ext cx="15873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Diagonaldan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birlik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o’nga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siljitish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858DA43-FCA4-2DF2-4A3C-80D1C71A09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1829" y="3656689"/>
            <a:ext cx="4172532" cy="23053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9FEC9CD-40E5-B991-5F73-07DB312F6983}"/>
              </a:ext>
            </a:extLst>
          </p:cNvPr>
          <p:cNvSpPr/>
          <p:nvPr/>
        </p:nvSpPr>
        <p:spPr>
          <a:xfrm>
            <a:off x="8021370" y="4248059"/>
            <a:ext cx="1050202" cy="39835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9F52B31-D300-BD29-C5B8-3076AB01D954}"/>
              </a:ext>
            </a:extLst>
          </p:cNvPr>
          <p:cNvCxnSpPr>
            <a:cxnSpLocks/>
          </p:cNvCxnSpPr>
          <p:nvPr/>
        </p:nvCxnSpPr>
        <p:spPr>
          <a:xfrm flipV="1">
            <a:off x="9071572" y="4175632"/>
            <a:ext cx="1158844" cy="26255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140751C-852C-5DCD-3091-7BCC67B07135}"/>
              </a:ext>
            </a:extLst>
          </p:cNvPr>
          <p:cNvSpPr txBox="1"/>
          <p:nvPr/>
        </p:nvSpPr>
        <p:spPr>
          <a:xfrm>
            <a:off x="10352685" y="3656689"/>
            <a:ext cx="15873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Diagonaldan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birlik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chapga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siljitish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5854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B68FC548-2261-7F0C-1682-037D54614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633B16-8CA3-3AD8-B9F6-1ED8BD5DE106}"/>
              </a:ext>
            </a:extLst>
          </p:cNvPr>
          <p:cNvSpPr txBox="1"/>
          <p:nvPr/>
        </p:nvSpPr>
        <p:spPr>
          <a:xfrm>
            <a:off x="1140176" y="311164"/>
            <a:ext cx="8374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.</a:t>
            </a:r>
            <a:r>
              <a:rPr lang="en-US" sz="3200" b="1" dirty="0" err="1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diag</a:t>
            </a:r>
            <a:r>
              <a:rPr lang="en-US" sz="3200" b="1" dirty="0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()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METODI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C1C9D5-5CEC-E629-EED2-FF89C7BE1A5F}"/>
              </a:ext>
            </a:extLst>
          </p:cNvPr>
          <p:cNvSpPr txBox="1"/>
          <p:nvPr/>
        </p:nvSpPr>
        <p:spPr>
          <a:xfrm>
            <a:off x="1221657" y="1189704"/>
            <a:ext cx="55503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.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diag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() -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funksiyasi ikki xil asosiy maqsadda ishlatiladi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7F177-D7A0-A10E-B2DC-1F4131727547}"/>
              </a:ext>
            </a:extLst>
          </p:cNvPr>
          <p:cNvSpPr txBox="1"/>
          <p:nvPr/>
        </p:nvSpPr>
        <p:spPr>
          <a:xfrm>
            <a:off x="1437239" y="1870306"/>
            <a:ext cx="49364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tr-TR" sz="2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Ikki o'lchamli massivdan diagonal elementlarni chiqarish</a:t>
            </a:r>
            <a:r>
              <a:rPr lang="en-US" sz="2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tr-TR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Kiritilgan ikki o'lchamli massivning asosiy yoki siljitilgan diagonal elementlarini bir o'lchamli massiv sifatida qaytaradi.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7B76DD-9F18-AC76-0794-36F6694198DB}"/>
              </a:ext>
            </a:extLst>
          </p:cNvPr>
          <p:cNvSpPr txBox="1"/>
          <p:nvPr/>
        </p:nvSpPr>
        <p:spPr>
          <a:xfrm>
            <a:off x="1437239" y="3636972"/>
            <a:ext cx="508465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2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 o'lchamli massivdan diagonal matritsa yaratish:</a:t>
            </a:r>
            <a:r>
              <a:rPr lang="tr-TR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Kiritilgan bir o'lchamli massiv elementlarini diagonalga joylashtirib, ikki o'lchamli massiv yaratadi.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FF7E47A-ACE4-498A-02BC-A8BBB69F6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89221" y="1251255"/>
            <a:ext cx="5458230" cy="47714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450751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D70C4961-6762-95BB-875C-65830A013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BA14B5-1892-C73E-37AB-87AF8EF6B692}"/>
              </a:ext>
            </a:extLst>
          </p:cNvPr>
          <p:cNvSpPr txBox="1"/>
          <p:nvPr/>
        </p:nvSpPr>
        <p:spPr>
          <a:xfrm>
            <a:off x="1221657" y="340564"/>
            <a:ext cx="8374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NUMPYDA TRANSPOSE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BE6C18-1BFA-A10F-B779-6F3511EEE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485" y="1537769"/>
            <a:ext cx="420052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FA74277-FFA2-39DB-FA09-AB7B777BA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486" y="4158181"/>
            <a:ext cx="4200525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4CE480-AE53-A2BC-151D-CD4116B8EF18}"/>
              </a:ext>
            </a:extLst>
          </p:cNvPr>
          <p:cNvSpPr txBox="1"/>
          <p:nvPr/>
        </p:nvSpPr>
        <p:spPr>
          <a:xfrm>
            <a:off x="1221657" y="1214603"/>
            <a:ext cx="52153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Transpose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massivning o‘qlarini (axes) joyini almashtirish demakdir.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0E92EB-289A-A9C4-D613-612F3A3170BA}"/>
              </a:ext>
            </a:extLst>
          </p:cNvPr>
          <p:cNvSpPr txBox="1"/>
          <p:nvPr/>
        </p:nvSpPr>
        <p:spPr>
          <a:xfrm>
            <a:off x="1221657" y="1873199"/>
            <a:ext cx="609750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tr-TR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 sodda holatda: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Qatorlar → ustunlar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Ustunlar → qatorlar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730BB-F8C0-DEA8-9CAC-DC88B4DD05FE}"/>
              </a:ext>
            </a:extLst>
          </p:cNvPr>
          <p:cNvSpPr txBox="1"/>
          <p:nvPr/>
        </p:nvSpPr>
        <p:spPr>
          <a:xfrm>
            <a:off x="1221657" y="2944386"/>
            <a:ext cx="60975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b="1" dirty="0">
                <a:solidFill>
                  <a:schemeClr val="accent1"/>
                </a:solidFill>
                <a:latin typeface="Courier New" panose="02070309020205020404" pitchFamily="49" charset="0"/>
              </a:rPr>
              <a:t>.T</a:t>
            </a:r>
            <a:r>
              <a:rPr lang="tr-TR" sz="2000" b="1" dirty="0">
                <a:solidFill>
                  <a:schemeClr val="accent1"/>
                </a:solidFill>
              </a:rPr>
              <a:t> </a:t>
            </a:r>
            <a:r>
              <a:rPr lang="tr-TR" sz="2000" dirty="0"/>
              <a:t>—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transpose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qilish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0ECE1E04-FDAF-3E00-F41D-AA986F459A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2590" y="3338465"/>
            <a:ext cx="410257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ru-RU" alt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Yangi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massiv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yaratmaydi</a:t>
            </a:r>
            <a:endParaRPr lang="ru-RU" alt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ru-RU" alt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Ma’lumot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xotirada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o‘zgarmaydi</a:t>
            </a:r>
            <a:endParaRPr lang="ru-RU" alt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ru-RU" alt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Faqat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o‘qlar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tartibi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almashtiriladi</a:t>
            </a:r>
            <a:endParaRPr lang="ru-RU" alt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6E3B6F-1FA7-F27A-2328-16A9E51DE98A}"/>
              </a:ext>
            </a:extLst>
          </p:cNvPr>
          <p:cNvSpPr txBox="1"/>
          <p:nvPr/>
        </p:nvSpPr>
        <p:spPr>
          <a:xfrm>
            <a:off x="1221657" y="4342066"/>
            <a:ext cx="60975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1D massivda transpose nega ishlamaydi?</a:t>
            </a:r>
            <a:endParaRPr lang="ru-RU" sz="2000" i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6894DE-FDD1-7A77-7354-D139E581B2A6}"/>
              </a:ext>
            </a:extLst>
          </p:cNvPr>
          <p:cNvSpPr txBox="1"/>
          <p:nvPr/>
        </p:nvSpPr>
        <p:spPr>
          <a:xfrm>
            <a:off x="1221657" y="4791669"/>
            <a:ext cx="609750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Sabab: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1D massivda </a:t>
            </a:r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faqat bitta o‘q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O‘qlarni almashtirishning imkoni yo‘q</a:t>
            </a:r>
          </a:p>
        </p:txBody>
      </p:sp>
    </p:spTree>
    <p:extLst>
      <p:ext uri="{BB962C8B-B14F-4D97-AF65-F5344CB8AC3E}">
        <p14:creationId xmlns:p14="http://schemas.microsoft.com/office/powerpoint/2010/main" val="1861415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C912B184-AD61-63EE-DEA0-5FC7176BF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050C95-66DA-F306-B69A-CA5F24C08907}"/>
              </a:ext>
            </a:extLst>
          </p:cNvPr>
          <p:cNvSpPr txBox="1"/>
          <p:nvPr/>
        </p:nvSpPr>
        <p:spPr>
          <a:xfrm>
            <a:off x="1221657" y="340564"/>
            <a:ext cx="8374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NUMPYDA TRANSPOSE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B068F36-DA6E-E035-198C-09B68A3F6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657" y="1307210"/>
            <a:ext cx="3776079" cy="220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3F7EB1F-A9E8-EDA3-A4BF-7ABC0D852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21657" y="3661321"/>
            <a:ext cx="3776080" cy="25874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Рисунок 7" descr="Изображение выглядит как текст, снимок экрана, программное обеспечение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7A799E6-64E3-D682-36CD-ECD1E95A04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09116" y="1189702"/>
            <a:ext cx="6503006" cy="5146852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6095309-5473-A57F-2134-917CF1E522BA}"/>
              </a:ext>
            </a:extLst>
          </p:cNvPr>
          <p:cNvSpPr/>
          <p:nvPr/>
        </p:nvSpPr>
        <p:spPr>
          <a:xfrm>
            <a:off x="5270843" y="4671588"/>
            <a:ext cx="2370282" cy="166496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F781DC-F198-07C4-4B3D-0EC795DA16F6}"/>
              </a:ext>
            </a:extLst>
          </p:cNvPr>
          <p:cNvSpPr txBox="1"/>
          <p:nvPr/>
        </p:nvSpPr>
        <p:spPr>
          <a:xfrm>
            <a:off x="8356348" y="4348422"/>
            <a:ext cx="2145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Natijada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axis 2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axis 3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o’zgartirildi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006CB68F-88AA-4729-A5A0-6B4188CA6598}"/>
              </a:ext>
            </a:extLst>
          </p:cNvPr>
          <p:cNvCxnSpPr/>
          <p:nvPr/>
        </p:nvCxnSpPr>
        <p:spPr>
          <a:xfrm flipV="1">
            <a:off x="7704499" y="4961299"/>
            <a:ext cx="588475" cy="443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1955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C3574A64-0637-66F5-5010-8FEF3E07F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FB9B46-344C-2893-6360-4DD225E8FA9F}"/>
              </a:ext>
            </a:extLst>
          </p:cNvPr>
          <p:cNvSpPr txBox="1"/>
          <p:nvPr/>
        </p:nvSpPr>
        <p:spPr>
          <a:xfrm>
            <a:off x="1312192" y="340564"/>
            <a:ext cx="8374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NUMPYDA SWAPING AXES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8A92BF6-55F7-0287-38BE-C2483FA89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274" y="1380672"/>
            <a:ext cx="1554006" cy="218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BE2AD9-2BB5-4419-A03A-9D85C68B66AC}"/>
              </a:ext>
            </a:extLst>
          </p:cNvPr>
          <p:cNvSpPr txBox="1"/>
          <p:nvPr/>
        </p:nvSpPr>
        <p:spPr>
          <a:xfrm>
            <a:off x="1312192" y="1380672"/>
            <a:ext cx="5826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Swaping</a:t>
            </a:r>
            <a:r>
              <a:rPr lang="en-US" sz="2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axes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massiv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o’qlarini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almashtirish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152E05-28EE-DF7A-BBF8-271CE14093C6}"/>
              </a:ext>
            </a:extLst>
          </p:cNvPr>
          <p:cNvSpPr txBox="1"/>
          <p:nvPr/>
        </p:nvSpPr>
        <p:spPr>
          <a:xfrm>
            <a:off x="1312192" y="1897560"/>
            <a:ext cx="71890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b="1" dirty="0">
                <a:solidFill>
                  <a:schemeClr val="accent1"/>
                </a:solidFill>
                <a:latin typeface="Courier New" panose="02070309020205020404" pitchFamily="49" charset="0"/>
              </a:rPr>
              <a:t>np.swapaxes()</a:t>
            </a:r>
            <a:r>
              <a:rPr lang="tr-TR" sz="2000" b="1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-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faqat 2 ta o‘qni (axis) joyini almashtiradi.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4600E0-7ED0-D0B0-CBD0-92A7744A7B49}"/>
              </a:ext>
            </a:extLst>
          </p:cNvPr>
          <p:cNvSpPr txBox="1"/>
          <p:nvPr/>
        </p:nvSpPr>
        <p:spPr>
          <a:xfrm>
            <a:off x="1312192" y="2352893"/>
            <a:ext cx="6097508" cy="2345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tr-TR" sz="2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Ikki xil usulda yozish mumkin: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tr-TR" sz="2000" dirty="0">
                <a:latin typeface="Courier New" panose="02070309020205020404" pitchFamily="49" charset="0"/>
              </a:rPr>
              <a:t>np.swapaxes(massiv, axis1, axis2)</a:t>
            </a:r>
            <a:endParaRPr lang="tr-TR" sz="2000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tr-TR" sz="2000" dirty="0">
                <a:latin typeface="Courier New" panose="02070309020205020404" pitchFamily="49" charset="0"/>
              </a:rPr>
              <a:t>massiv.swapaxes(axis1, axis2)</a:t>
            </a:r>
            <a:endParaRPr lang="tr-TR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r-TR" sz="2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axis1</a:t>
            </a:r>
            <a:r>
              <a:rPr lang="tr-TR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Almashtirilishi kerak bo'lgan birinchi o'q.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r-TR" sz="2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axis2</a:t>
            </a:r>
            <a:r>
              <a:rPr lang="tr-TR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Almashtirilishi kerak bo'lgan ikkinchi o'q.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0732E6-0F25-5F8F-FA86-C35A906E62D3}"/>
              </a:ext>
            </a:extLst>
          </p:cNvPr>
          <p:cNvSpPr txBox="1"/>
          <p:nvPr/>
        </p:nvSpPr>
        <p:spPr>
          <a:xfrm>
            <a:off x="1312192" y="4825547"/>
            <a:ext cx="6097508" cy="1438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Farqi: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00B0F0"/>
                </a:solidFill>
                <a:latin typeface="Courier New" panose="02070309020205020404" pitchFamily="49" charset="0"/>
              </a:rPr>
              <a:t>.</a:t>
            </a:r>
            <a:r>
              <a:rPr lang="tr-TR" sz="2000" b="1" dirty="0">
                <a:solidFill>
                  <a:srgbClr val="00B0F0"/>
                </a:solidFill>
                <a:latin typeface="Courier New" panose="02070309020205020404" pitchFamily="49" charset="0"/>
              </a:rPr>
              <a:t>transpose()</a:t>
            </a:r>
            <a:r>
              <a:rPr lang="tr-TR" sz="2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barcha o‘qlarni qayta tartiblaydi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00B0F0"/>
                </a:solidFill>
                <a:latin typeface="Courier New" panose="02070309020205020404" pitchFamily="49" charset="0"/>
              </a:rPr>
              <a:t>.</a:t>
            </a:r>
            <a:r>
              <a:rPr lang="tr-TR" sz="2000" b="1" dirty="0">
                <a:solidFill>
                  <a:srgbClr val="00B0F0"/>
                </a:solidFill>
                <a:latin typeface="Courier New" panose="02070309020205020404" pitchFamily="49" charset="0"/>
              </a:rPr>
              <a:t>swapaxes()</a:t>
            </a:r>
            <a:r>
              <a:rPr lang="tr-TR" sz="2000" b="1" dirty="0">
                <a:solidFill>
                  <a:srgbClr val="00B0F0"/>
                </a:solidFill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faqat 2 tasini almashtiradi</a:t>
            </a:r>
          </a:p>
        </p:txBody>
      </p:sp>
      <p:pic>
        <p:nvPicPr>
          <p:cNvPr id="11" name="Рисунок 10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1D66D21-E989-BE27-605C-D22AF7AC69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02291" y="3801112"/>
            <a:ext cx="3332235" cy="27163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29757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CF034E6-3507-1C82-67AD-95074DAE9988}"/>
              </a:ext>
            </a:extLst>
          </p:cNvPr>
          <p:cNvSpPr txBox="1"/>
          <p:nvPr/>
        </p:nvSpPr>
        <p:spPr>
          <a:xfrm>
            <a:off x="1188679" y="312301"/>
            <a:ext cx="70866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b="1" dirty="0">
                <a:latin typeface="Times New Roman"/>
                <a:ea typeface="Calibri"/>
                <a:cs typeface="Times New Roman"/>
              </a:rPr>
              <a:t>NUMPY NIMA?</a:t>
            </a:r>
            <a:endParaRPr lang="ru-RU" sz="3600" b="1" dirty="0">
              <a:latin typeface="Times New Roman"/>
              <a:cs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FEE0A8-A69B-8CD3-0437-98A694E7C9B1}"/>
              </a:ext>
            </a:extLst>
          </p:cNvPr>
          <p:cNvSpPr txBox="1"/>
          <p:nvPr/>
        </p:nvSpPr>
        <p:spPr>
          <a:xfrm>
            <a:off x="1160207" y="1071320"/>
            <a:ext cx="1072699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NumPy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Science da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asosiy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vosita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bo'lishining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sababi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murakkab</a:t>
            </a:r>
            <a:r>
              <a:rPr lang="en-US" sz="2000" b="1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matematik</a:t>
            </a:r>
            <a:r>
              <a:rPr lang="en-US" sz="2000" b="1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operatsiyalarni</a:t>
            </a:r>
            <a:r>
              <a:rPr lang="en-US" sz="2000" b="1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soddalashtirilgan</a:t>
            </a:r>
            <a:r>
              <a:rPr lang="en-US" sz="2000" b="1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000" b="1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samarali</a:t>
            </a:r>
            <a:r>
              <a:rPr lang="en-US" sz="2000" b="1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bajarish</a:t>
            </a:r>
            <a:r>
              <a:rPr lang="en-US" sz="2000" b="1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qobiliyatidadir</a:t>
            </a:r>
            <a:r>
              <a:rPr lang="en-US" sz="20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None/>
            </a:pPr>
            <a:r>
              <a:rPr lang="en-US" sz="2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Buni </a:t>
            </a:r>
            <a:r>
              <a:rPr lang="en-US" sz="2000" b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amalga</a:t>
            </a:r>
            <a:r>
              <a:rPr lang="en-US" sz="2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oshiruvchi</a:t>
            </a:r>
            <a:r>
              <a:rPr lang="en-US" sz="2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asosiy</a:t>
            </a:r>
            <a:r>
              <a:rPr lang="en-US" sz="2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mexanizmlar</a:t>
            </a:r>
            <a:r>
              <a:rPr lang="en-US" sz="2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quyidagilardir</a:t>
            </a:r>
            <a:r>
              <a:rPr lang="en-US" sz="2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0DE941-FC98-F34E-CB15-C0442F84233C}"/>
              </a:ext>
            </a:extLst>
          </p:cNvPr>
          <p:cNvSpPr txBox="1"/>
          <p:nvPr/>
        </p:nvSpPr>
        <p:spPr>
          <a:xfrm>
            <a:off x="1130711" y="2139648"/>
            <a:ext cx="1075648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uz-Cyrl-UZ" sz="2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 </a:t>
            </a:r>
            <a:r>
              <a:rPr lang="en-US" sz="2400" b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Vektorlashtirish</a:t>
            </a:r>
            <a:r>
              <a:rPr lang="en-US" sz="2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(Vectorization)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Vektorlashtirish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NumPy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katta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afzalligi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bo'lib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 Python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standart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ro'yxatlari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ishlashga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nisbatan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hisoblashni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juda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tezlashtiradi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NumPy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vektorlashtirilgan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operatsiyalarni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amalga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oshirish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imkonini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beradi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bunda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operatsiya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aniq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sikllarsiz</a:t>
            </a:r>
            <a:r>
              <a:rPr lang="en-US" sz="2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(loops)</a:t>
            </a:r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massivlarda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element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bo'yicha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avtomatik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ravishda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qo'llaniladi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Misol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Ikkita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massivni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qo'shish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Python da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maxsus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sikl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yozish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shart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emas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shunchaki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massiv_a</a:t>
            </a:r>
            <a:r>
              <a:rPr lang="en-US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massiv_b</a:t>
            </a:r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deb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yozish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kifoya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E4755C-B44F-7F23-41DD-873E6F7564D3}"/>
              </a:ext>
            </a:extLst>
          </p:cNvPr>
          <p:cNvSpPr txBox="1"/>
          <p:nvPr/>
        </p:nvSpPr>
        <p:spPr>
          <a:xfrm>
            <a:off x="1111047" y="4538715"/>
            <a:ext cx="10854811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uz-Cyrl-UZ" sz="2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Broadcasting (</a:t>
            </a:r>
            <a:r>
              <a:rPr lang="en-US" sz="2400" b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Eshittirish</a:t>
            </a:r>
            <a:r>
              <a:rPr lang="en-US" sz="2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400" b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Yoyish</a:t>
            </a:r>
            <a:r>
              <a:rPr lang="en-US" sz="2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Broadcasting -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NumPy ga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xususiyat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bo'lib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arifmetik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amallar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paytida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turli</a:t>
            </a:r>
            <a:r>
              <a:rPr lang="en-US" sz="2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shakldagi</a:t>
            </a:r>
            <a:r>
              <a:rPr lang="en-US" sz="2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(shape) </a:t>
            </a:r>
            <a:r>
              <a:rPr lang="en-US" sz="20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massivlar</a:t>
            </a:r>
            <a:r>
              <a:rPr lang="en-US" sz="2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ishlash</a:t>
            </a:r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imkonini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beradi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NumPy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avtomatik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ravishda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kichikroq</a:t>
            </a:r>
            <a:r>
              <a:rPr lang="en-US" sz="2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massivni</a:t>
            </a:r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kattaroq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massivning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shakliga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keladigan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qilib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kengaytiradi</a:t>
            </a:r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yoki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yoyadi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Bu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orqali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ular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xuddi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o'lchamdagi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massivlardek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qayta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ishlanishi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mumkin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bo'ladi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2" descr="Numpy Logo Icons for Data Science and Programming">
            <a:extLst>
              <a:ext uri="{FF2B5EF4-FFF2-40B4-BE49-F238E27FC236}">
                <a16:creationId xmlns:a16="http://schemas.microsoft.com/office/drawing/2014/main" id="{54A41280-1F42-B8D0-1CC8-19CDA0FFA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23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1DB21-FCA5-D045-6858-49B6DDF5F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B674A67B-E98B-EFF0-ADD3-C73E248CF135}"/>
              </a:ext>
            </a:extLst>
          </p:cNvPr>
          <p:cNvSpPr txBox="1"/>
          <p:nvPr/>
        </p:nvSpPr>
        <p:spPr>
          <a:xfrm>
            <a:off x="417515" y="2419207"/>
            <a:ext cx="92095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NUMPYDA INDEKSLASH </a:t>
            </a:r>
          </a:p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KESIB OLISH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E87860A-FF3E-8CA3-9439-4B535C7B1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993" y="4780935"/>
            <a:ext cx="4615699" cy="207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7531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B99BBFEA-9C63-6F23-E74C-A46D44FFE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075C18-6364-8444-AF50-A903DD6C56CD}"/>
              </a:ext>
            </a:extLst>
          </p:cNvPr>
          <p:cNvSpPr txBox="1"/>
          <p:nvPr/>
        </p:nvSpPr>
        <p:spPr>
          <a:xfrm>
            <a:off x="1221657" y="340564"/>
            <a:ext cx="8374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INDEKS VA KESIB OLISH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33B323-C7E2-69D6-7365-A4D9B329A8BE}"/>
              </a:ext>
            </a:extLst>
          </p:cNvPr>
          <p:cNvSpPr txBox="1"/>
          <p:nvPr/>
        </p:nvSpPr>
        <p:spPr>
          <a:xfrm>
            <a:off x="1245950" y="1580877"/>
            <a:ext cx="506144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tr-TR" sz="2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Indekslash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bu massivdan </a:t>
            </a:r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yagona elementni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uning o'rni (indeksi) bo'yicha olishdir. Python ro'yxatlarida (list) bo'lgani kabi, indekslash ham </a:t>
            </a:r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dan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boshlanadi.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5C9D6DD-7F85-6B82-F13F-15060FDB0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945" y="2416490"/>
            <a:ext cx="5586755" cy="153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41D72EDD-F3B6-8507-BDAF-38EC7BA328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580436"/>
              </p:ext>
            </p:extLst>
          </p:nvPr>
        </p:nvGraphicFramePr>
        <p:xfrm>
          <a:off x="1245950" y="3270517"/>
          <a:ext cx="4850050" cy="2006606"/>
        </p:xfrm>
        <a:graphic>
          <a:graphicData uri="http://schemas.openxmlformats.org/drawingml/2006/table">
            <a:tbl>
              <a:tblPr/>
              <a:tblGrid>
                <a:gridCol w="1832228">
                  <a:extLst>
                    <a:ext uri="{9D8B030D-6E8A-4147-A177-3AD203B41FA5}">
                      <a16:colId xmlns:a16="http://schemas.microsoft.com/office/drawing/2014/main" val="3242145827"/>
                    </a:ext>
                  </a:extLst>
                </a:gridCol>
                <a:gridCol w="3017822">
                  <a:extLst>
                    <a:ext uri="{9D8B030D-6E8A-4147-A177-3AD203B41FA5}">
                      <a16:colId xmlns:a16="http://schemas.microsoft.com/office/drawing/2014/main" val="431944185"/>
                    </a:ext>
                  </a:extLst>
                </a:gridCol>
              </a:tblGrid>
              <a:tr h="923244"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tr-TR" sz="2000" b="1" dirty="0">
                          <a:solidFill>
                            <a:srgbClr val="00B0F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Ijobiy Indeks</a:t>
                      </a:r>
                      <a:endParaRPr lang="tr-TR" sz="2000" dirty="0">
                        <a:solidFill>
                          <a:srgbClr val="00B0F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tr-TR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Chapdan o'ngga hisoblaydi (0 dan boshlab).</a:t>
                      </a:r>
                    </a:p>
                  </a:txBody>
                  <a:tcPr marL="114300" marR="114300" marT="76200" marB="7620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9753336"/>
                  </a:ext>
                </a:extLst>
              </a:tr>
              <a:tr h="1083362"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tr-TR" sz="2000" b="1" dirty="0">
                          <a:solidFill>
                            <a:srgbClr val="00B0F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Manfiy Indeks</a:t>
                      </a:r>
                      <a:endParaRPr lang="tr-TR" sz="2000" dirty="0">
                        <a:solidFill>
                          <a:srgbClr val="00B0F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tr-TR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O'ngdan chapga hisoblaydi (-1 dan boshlab).</a:t>
                      </a:r>
                    </a:p>
                  </a:txBody>
                  <a:tcPr marL="114300" marR="114300" marT="76200" marB="7620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07371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91367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7A4AE33B-63A3-45D7-C0C6-71DEEAA5F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FA5367-4308-147C-ADD9-B4872B6B57E3}"/>
              </a:ext>
            </a:extLst>
          </p:cNvPr>
          <p:cNvSpPr txBox="1"/>
          <p:nvPr/>
        </p:nvSpPr>
        <p:spPr>
          <a:xfrm>
            <a:off x="1221657" y="340564"/>
            <a:ext cx="8374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INDEKS VA KESIB OLISH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5D38CE-FB61-B141-A40D-609E4F3DAE6F}"/>
              </a:ext>
            </a:extLst>
          </p:cNvPr>
          <p:cNvSpPr txBox="1"/>
          <p:nvPr/>
        </p:nvSpPr>
        <p:spPr>
          <a:xfrm>
            <a:off x="1221657" y="1454067"/>
            <a:ext cx="487434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Kesib olish</a:t>
            </a:r>
            <a:r>
              <a:rPr lang="en-US" sz="2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(Slicing)</a:t>
            </a:r>
            <a:r>
              <a:rPr lang="tr-TR" sz="2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bu massivdan </a:t>
            </a:r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 qator elementlarni (kichik massivni)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olishdir. U Python ro'yxatlarida ishlatiladigan sintaksisga o'xshaydi: 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CA791-986D-DBFA-FCF5-B7492E27F16F}"/>
              </a:ext>
            </a:extLst>
          </p:cNvPr>
          <p:cNvSpPr txBox="1"/>
          <p:nvPr/>
        </p:nvSpPr>
        <p:spPr>
          <a:xfrm>
            <a:off x="1863457" y="2928863"/>
            <a:ext cx="31702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tr-T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[start: stop: step]</a:t>
            </a:r>
            <a:endParaRPr lang="ru-RU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E0ED292F-FC38-29A6-587C-DA741EA71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1657" y="3480330"/>
            <a:ext cx="463620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tr-TR" altLang="ru-RU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ru-RU" altLang="ru-RU" sz="24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tart</a:t>
            </a:r>
            <a:r>
              <a:rPr lang="en-US" altLang="ru-RU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kesish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boshlanadigan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indeks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tr-TR" altLang="ru-RU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ru-RU" altLang="ru-RU" sz="24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</a:t>
            </a:r>
            <a:r>
              <a:rPr lang="en-US" altLang="ru-RU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kesish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to'xtatiladigan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indeks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tr-TR" altLang="ru-RU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ru-RU" altLang="ru-RU" sz="24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tep</a:t>
            </a:r>
            <a:r>
              <a:rPr lang="en-US" altLang="ru-RU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qadam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kattaligi</a:t>
            </a:r>
            <a:r>
              <a:rPr lang="en-US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alt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19" name="Picture 3">
            <a:extLst>
              <a:ext uri="{FF2B5EF4-FFF2-40B4-BE49-F238E27FC236}">
                <a16:creationId xmlns:a16="http://schemas.microsoft.com/office/drawing/2014/main" id="{46C52B50-5A6F-9E4A-C416-0391254BF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079745"/>
            <a:ext cx="5982663" cy="240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833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D952A6FF-E879-11C9-3DA2-A1DAAE23D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123CB0-D846-20D5-910E-F3A5270E3752}"/>
              </a:ext>
            </a:extLst>
          </p:cNvPr>
          <p:cNvSpPr txBox="1"/>
          <p:nvPr/>
        </p:nvSpPr>
        <p:spPr>
          <a:xfrm>
            <a:off x="1221657" y="340564"/>
            <a:ext cx="8374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1D INDEKS VA KESIB OLISH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831BC617-883E-8283-3357-3C4143FA8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370" y="2197440"/>
            <a:ext cx="5057870" cy="203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1931742-890C-36C1-AB4F-3A0525CD4A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21657" y="1614234"/>
            <a:ext cx="5430008" cy="362953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05317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3986239E-A364-0530-2C3C-CF45E4DD9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28FC2C1-0986-FC71-B9B9-8FC5AAA5F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321" y="1825169"/>
            <a:ext cx="3675895" cy="344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C30C30E-E9EB-4DE1-2794-7992D9E2C5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8695" y="1825170"/>
            <a:ext cx="7506207" cy="3448258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F6574C-4030-8FD0-AEC0-240015531BF3}"/>
              </a:ext>
            </a:extLst>
          </p:cNvPr>
          <p:cNvSpPr txBox="1"/>
          <p:nvPr/>
        </p:nvSpPr>
        <p:spPr>
          <a:xfrm>
            <a:off x="1221657" y="338912"/>
            <a:ext cx="8374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 INDEKS VA KESIB OLISH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8856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ED6E7B5E-0CAB-224C-DBEE-E40E0A347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B36CB704-6266-0B01-D726-7CEBD9110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558" y="2477018"/>
            <a:ext cx="5319319" cy="190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1A34902-83EE-42EE-1313-1C3DD92F3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1813" y="1674806"/>
            <a:ext cx="5515745" cy="3924848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94CEFA-78D9-2731-2891-86E4A425CAC0}"/>
              </a:ext>
            </a:extLst>
          </p:cNvPr>
          <p:cNvSpPr txBox="1"/>
          <p:nvPr/>
        </p:nvSpPr>
        <p:spPr>
          <a:xfrm>
            <a:off x="1221657" y="338912"/>
            <a:ext cx="8374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 INDEKS VA KESIB OLISH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4100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79E6A684-AB6F-FB70-86B1-1B31A3D5D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86BF21C1-B500-0E56-6FD6-1A7BA2554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101" y="2407422"/>
            <a:ext cx="5445146" cy="176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 descr="Изображение выглядит как текст, Шрифт, снимок экрана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CF8B858-CC9C-20F0-9899-1790DC90D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38778" y="1856822"/>
            <a:ext cx="5182323" cy="2867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FC726-0CCF-E7AA-F28A-7742206DA9BD}"/>
              </a:ext>
            </a:extLst>
          </p:cNvPr>
          <p:cNvSpPr txBox="1"/>
          <p:nvPr/>
        </p:nvSpPr>
        <p:spPr>
          <a:xfrm>
            <a:off x="6621102" y="4353215"/>
            <a:ext cx="50850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1" dirty="0">
                <a:solidFill>
                  <a:srgbClr val="FFC000"/>
                </a:solidFill>
                <a:latin typeface="Courier New" panose="02070309020205020404" pitchFamily="49" charset="0"/>
              </a:rPr>
              <a:t>.copy()</a:t>
            </a:r>
            <a:r>
              <a:rPr lang="tr-TR" b="1" dirty="0">
                <a:solidFill>
                  <a:srgbClr val="FFC000"/>
                </a:solidFill>
              </a:rPr>
              <a:t> </a:t>
            </a:r>
            <a:r>
              <a:rPr lang="tr-TR" dirty="0"/>
              <a:t>— 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 NumPy massivining 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to‘liq mustaqil nusxasini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yaratadi.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D6960F-C173-9E0A-5D20-6B88D55A4B9B}"/>
              </a:ext>
            </a:extLst>
          </p:cNvPr>
          <p:cNvSpPr txBox="1"/>
          <p:nvPr/>
        </p:nvSpPr>
        <p:spPr>
          <a:xfrm>
            <a:off x="6923638" y="4999546"/>
            <a:ext cx="60975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yangi xotira ajratiladi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asl massiv bilan 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bog‘liq bo‘lmaydi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birini o‘zgartirsangiz, boshqasi o‘zgarmaydi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642B6A-272E-5A41-3DD8-23247E050951}"/>
              </a:ext>
            </a:extLst>
          </p:cNvPr>
          <p:cNvSpPr txBox="1"/>
          <p:nvPr/>
        </p:nvSpPr>
        <p:spPr>
          <a:xfrm>
            <a:off x="1221657" y="338912"/>
            <a:ext cx="8374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 INDEKS VA KESIB OLISH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2565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6E0A2C0E-B240-6DDE-6365-9A771B520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85235344-7AB1-86BD-29E4-01E802FA2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691" y="2524379"/>
            <a:ext cx="5722309" cy="180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B33C2CB-B261-9D7A-7A28-ABD93AF60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1631" y="1695782"/>
            <a:ext cx="5268060" cy="3591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BC734A-0300-ED42-2769-3979752ED20D}"/>
              </a:ext>
            </a:extLst>
          </p:cNvPr>
          <p:cNvSpPr txBox="1"/>
          <p:nvPr/>
        </p:nvSpPr>
        <p:spPr>
          <a:xfrm>
            <a:off x="1221657" y="338912"/>
            <a:ext cx="8374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 INDEKS VA KESIB OLISH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5813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50C1E48C-6959-C7ED-E58F-BB930A0D8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13885791-AF4F-91CD-65F3-267AF5185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477" y="2412136"/>
            <a:ext cx="577215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040BA6D-BDB1-F6E3-4BCA-3953AC7B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7733" y="1707064"/>
            <a:ext cx="5153744" cy="31722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F99282-0F77-BB3C-4E51-8B33447D97CF}"/>
              </a:ext>
            </a:extLst>
          </p:cNvPr>
          <p:cNvSpPr txBox="1"/>
          <p:nvPr/>
        </p:nvSpPr>
        <p:spPr>
          <a:xfrm>
            <a:off x="1221657" y="338912"/>
            <a:ext cx="8374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 INDEKS VA KESIB OLISH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9307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3C9CBD5A-5D0E-DCF6-5A7D-AD480C458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128325-32BF-6063-38A4-42B50BE09865}"/>
              </a:ext>
            </a:extLst>
          </p:cNvPr>
          <p:cNvSpPr txBox="1"/>
          <p:nvPr/>
        </p:nvSpPr>
        <p:spPr>
          <a:xfrm>
            <a:off x="1221657" y="338912"/>
            <a:ext cx="8374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INDEKS VA KESIB OLISH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B59FA8F-EA59-4CAD-BEBB-1801968D2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186" y="1186397"/>
            <a:ext cx="5027880" cy="517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 descr="Изображение выглядит как текст, снимок экрана, Шрифт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6867EA9-0F83-255A-75F6-87CC4F73FF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5934" y="1186397"/>
            <a:ext cx="2906863" cy="549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302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0D9BE5-6500-BA90-8F06-E3E01D003B07}"/>
              </a:ext>
            </a:extLst>
          </p:cNvPr>
          <p:cNvSpPr txBox="1"/>
          <p:nvPr/>
        </p:nvSpPr>
        <p:spPr>
          <a:xfrm>
            <a:off x="1257504" y="341796"/>
            <a:ext cx="70866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b="1" dirty="0">
                <a:latin typeface="Times New Roman"/>
                <a:ea typeface="Calibri"/>
                <a:cs typeface="Times New Roman"/>
              </a:rPr>
              <a:t>NUMPY NIMA?</a:t>
            </a:r>
            <a:endParaRPr lang="ru-RU" sz="3600" b="1" dirty="0">
              <a:latin typeface="Times New Roman"/>
              <a:cs typeface="Times New Roman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DA68BFD-D7F0-7CEA-4C06-F71EB2208E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8277" y="1469690"/>
            <a:ext cx="10295130" cy="2262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uz-Cyrl-UZ" altLang="uz-Cyrl-UZ" sz="2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Keng qamrovli matematik funktsiyalar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uz-Cyrl-UZ" altLang="uz-Cyrl-U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NumPy — faqat massivlar bilan ishlash vositasi emas, balki to'laqonli matematik kutubxonadir.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uz-Cyrl-UZ" altLang="uz-Cyrl-U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NumPy chiziqli algebra, Fure konvertatsiyasi va statistik tahlil kabi murakkab operatsiyalar uchun o'rnatilgan matematik funktsiyalar (masalan, sin, cos, </a:t>
            </a:r>
            <a:r>
              <a:rPr lang="en-US" altLang="uz-Cyrl-U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uz-Cyrl-UZ" altLang="uz-Cyrl-U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og) va sub-modullarga ega.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uz-Cyrl-UZ" altLang="uz-Cyrl-U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 funktsiyalar murakkab hisob-kitoblarni bitta qator kod bilan bajarish imkonini beradi.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uz-Cyrl-UZ" altLang="uz-Cyrl-UZ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22C4AA-BACF-F9BB-E39B-4DEA9F55D9E4}"/>
              </a:ext>
            </a:extLst>
          </p:cNvPr>
          <p:cNvSpPr txBox="1"/>
          <p:nvPr/>
        </p:nvSpPr>
        <p:spPr>
          <a:xfrm>
            <a:off x="1297857" y="3818419"/>
            <a:ext cx="1075649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 startAt="4"/>
            </a:pPr>
            <a:r>
              <a:rPr lang="en-US" sz="2400" b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Kengaytirilgan</a:t>
            </a:r>
            <a:r>
              <a:rPr lang="en-US" sz="2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indekslash</a:t>
            </a:r>
            <a:r>
              <a:rPr lang="en-US" sz="2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kesish</a:t>
            </a:r>
            <a:r>
              <a:rPr lang="en-US" sz="2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NumPy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massivlarining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ma'lumotlarni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boshqarish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qobiliyati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Python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standart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ro'yxatlariga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qaraganda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ancha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ilg'or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NumPy </a:t>
            </a:r>
            <a:r>
              <a:rPr lang="en-US" sz="20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butun</a:t>
            </a:r>
            <a:r>
              <a:rPr lang="en-US" sz="2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sonlar</a:t>
            </a:r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boolean</a:t>
            </a:r>
            <a:r>
              <a:rPr lang="en-US" sz="2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qiymatlar</a:t>
            </a:r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mantiiqiy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maskalar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boshqa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massivlar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yordamida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murakkab</a:t>
            </a:r>
            <a:r>
              <a:rPr lang="en-US" sz="2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indekslash</a:t>
            </a:r>
            <a:r>
              <a:rPr lang="en-US" sz="20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</a:t>
            </a:r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ta'minlaydi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ma'lumotlarni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samarali</a:t>
            </a:r>
            <a:r>
              <a:rPr lang="en-US" sz="2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boshqarish</a:t>
            </a:r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o'zgartirish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masalan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ma'lum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shartlarga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javob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beradigan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barcha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elementlarni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vaqtning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o'zida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tanlash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imkonini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beradi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6" name="Picture 2" descr="Numpy Logo Icons for Data Science and Programming">
            <a:extLst>
              <a:ext uri="{FF2B5EF4-FFF2-40B4-BE49-F238E27FC236}">
                <a16:creationId xmlns:a16="http://schemas.microsoft.com/office/drawing/2014/main" id="{F0EAEEA4-55F8-4946-4B23-3BFFEBB74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647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FE75B75F-A65C-CE83-E2B0-29910079A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3F8AA7-CC4C-3EDB-7FF5-303730959990}"/>
              </a:ext>
            </a:extLst>
          </p:cNvPr>
          <p:cNvSpPr txBox="1"/>
          <p:nvPr/>
        </p:nvSpPr>
        <p:spPr>
          <a:xfrm>
            <a:off x="1221657" y="283874"/>
            <a:ext cx="61750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3D INDEKS VA KESIB OLISH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A9CF0-6FA5-71E8-54C0-11319143F4CE}"/>
              </a:ext>
            </a:extLst>
          </p:cNvPr>
          <p:cNvSpPr txBox="1"/>
          <p:nvPr/>
        </p:nvSpPr>
        <p:spPr>
          <a:xfrm>
            <a:off x="6409854" y="2376384"/>
            <a:ext cx="60975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Sintaksis</a:t>
            </a:r>
            <a:r>
              <a:rPr lang="en-US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0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B888C8-9052-B6DF-27EA-B50B8DCC907A}"/>
              </a:ext>
            </a:extLst>
          </p:cNvPr>
          <p:cNvSpPr txBox="1"/>
          <p:nvPr/>
        </p:nvSpPr>
        <p:spPr>
          <a:xfrm>
            <a:off x="6509442" y="2906098"/>
            <a:ext cx="41578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3D_matrix</a:t>
            </a:r>
            <a:r>
              <a:rPr lang="ru-RU" dirty="0"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ru-RU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layer</a:t>
            </a:r>
            <a:r>
              <a:rPr lang="ru-RU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ru-RU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row</a:t>
            </a:r>
            <a:r>
              <a:rPr lang="ru-RU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ru-RU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column</a:t>
            </a:r>
            <a:r>
              <a:rPr lang="ru-RU" dirty="0"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</a:p>
        </p:txBody>
      </p:sp>
      <p:pic>
        <p:nvPicPr>
          <p:cNvPr id="10" name="Рисунок 9" descr="Изображение выглядит как текст, снимок экрана, Шрифт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A344F0A-0022-D086-3800-B2EBC9164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6167" y="1415484"/>
            <a:ext cx="3753374" cy="5077534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FDD0AFF-F14D-BA80-6D1B-32F95BE61D53}"/>
              </a:ext>
            </a:extLst>
          </p:cNvPr>
          <p:cNvSpPr/>
          <p:nvPr/>
        </p:nvSpPr>
        <p:spPr>
          <a:xfrm>
            <a:off x="2259913" y="4260679"/>
            <a:ext cx="1755448" cy="88950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6BC8E7-98E8-411E-2AF0-76B684919EB3}"/>
              </a:ext>
            </a:extLst>
          </p:cNvPr>
          <p:cNvSpPr txBox="1"/>
          <p:nvPr/>
        </p:nvSpPr>
        <p:spPr>
          <a:xfrm>
            <a:off x="4684415" y="4336098"/>
            <a:ext cx="998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layer</a:t>
            </a:r>
            <a:endParaRPr lang="ru-RU" dirty="0"/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F2F01E63-4474-B251-DB56-D29A2EB1439E}"/>
              </a:ext>
            </a:extLst>
          </p:cNvPr>
          <p:cNvCxnSpPr>
            <a:cxnSpLocks/>
          </p:cNvCxnSpPr>
          <p:nvPr/>
        </p:nvCxnSpPr>
        <p:spPr>
          <a:xfrm flipH="1">
            <a:off x="3746096" y="4705430"/>
            <a:ext cx="1174612" cy="96226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083B4F7C-D6FD-7178-D85F-4DE8CF039B55}"/>
              </a:ext>
            </a:extLst>
          </p:cNvPr>
          <p:cNvCxnSpPr>
            <a:cxnSpLocks/>
          </p:cNvCxnSpPr>
          <p:nvPr/>
        </p:nvCxnSpPr>
        <p:spPr>
          <a:xfrm flipH="1">
            <a:off x="4042979" y="4520764"/>
            <a:ext cx="641436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1D603C25-EC67-3AB1-1F54-18E6837EF44F}"/>
              </a:ext>
            </a:extLst>
          </p:cNvPr>
          <p:cNvSpPr/>
          <p:nvPr/>
        </p:nvSpPr>
        <p:spPr>
          <a:xfrm>
            <a:off x="2259913" y="3267339"/>
            <a:ext cx="1755448" cy="88950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EA37FD8C-75FB-F511-4107-52417AA3797D}"/>
              </a:ext>
            </a:extLst>
          </p:cNvPr>
          <p:cNvSpPr/>
          <p:nvPr/>
        </p:nvSpPr>
        <p:spPr>
          <a:xfrm>
            <a:off x="2259913" y="2237432"/>
            <a:ext cx="1755448" cy="84085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024EF97-19D6-B8FB-9493-E7819132B13C}"/>
              </a:ext>
            </a:extLst>
          </p:cNvPr>
          <p:cNvSpPr txBox="1"/>
          <p:nvPr/>
        </p:nvSpPr>
        <p:spPr>
          <a:xfrm>
            <a:off x="1832197" y="24731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ru-RU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BF1D63C-3E56-54F5-EAC0-8B2A770333F4}"/>
              </a:ext>
            </a:extLst>
          </p:cNvPr>
          <p:cNvSpPr txBox="1"/>
          <p:nvPr/>
        </p:nvSpPr>
        <p:spPr>
          <a:xfrm>
            <a:off x="1832197" y="34558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u-RU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AA0D88A-35FC-39A7-003B-203CBE5D498F}"/>
              </a:ext>
            </a:extLst>
          </p:cNvPr>
          <p:cNvSpPr txBox="1"/>
          <p:nvPr/>
        </p:nvSpPr>
        <p:spPr>
          <a:xfrm>
            <a:off x="1832197" y="44384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68339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DD675C-383A-B610-7F10-4D7386F6DD4E}"/>
              </a:ext>
            </a:extLst>
          </p:cNvPr>
          <p:cNvSpPr txBox="1"/>
          <p:nvPr/>
        </p:nvSpPr>
        <p:spPr>
          <a:xfrm>
            <a:off x="1221657" y="350164"/>
            <a:ext cx="8374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.copy()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METODI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Numpy Logo Icons for Data Science and Programming">
            <a:extLst>
              <a:ext uri="{FF2B5EF4-FFF2-40B4-BE49-F238E27FC236}">
                <a16:creationId xmlns:a16="http://schemas.microsoft.com/office/drawing/2014/main" id="{7F4B57F5-5619-850D-EF91-036F1A36C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182EA7-408C-335F-39E5-953AC21350B8}"/>
              </a:ext>
            </a:extLst>
          </p:cNvPr>
          <p:cNvSpPr txBox="1"/>
          <p:nvPr/>
        </p:nvSpPr>
        <p:spPr>
          <a:xfrm>
            <a:off x="1221657" y="1681408"/>
            <a:ext cx="52515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chemeClr val="accent1"/>
                </a:solidFill>
                <a:latin typeface="Courier New" panose="02070309020205020404" pitchFamily="49" charset="0"/>
              </a:rPr>
              <a:t>.copy()</a:t>
            </a:r>
            <a:r>
              <a:rPr lang="tr-TR" sz="2400" b="1" dirty="0">
                <a:solidFill>
                  <a:schemeClr val="accent1"/>
                </a:solidFill>
              </a:rPr>
              <a:t> </a:t>
            </a:r>
            <a:r>
              <a:rPr lang="tr-TR" sz="2400" dirty="0"/>
              <a:t>—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 NumPy massivining 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to‘liq mustaqil nusxasini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yaratadi.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A780BB-E3A7-5A25-F964-853F9691405C}"/>
              </a:ext>
            </a:extLst>
          </p:cNvPr>
          <p:cNvSpPr txBox="1"/>
          <p:nvPr/>
        </p:nvSpPr>
        <p:spPr>
          <a:xfrm>
            <a:off x="1715447" y="2608502"/>
            <a:ext cx="52515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yangi xotira ajratiladi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asl massiv bilan </a:t>
            </a:r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bog‘liq bo‘lmaydi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birini o‘zgartirsangiz, boshqasi o‘zgarmaydi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63251-84F6-A28A-539A-FEA0EFCD2EC3}"/>
              </a:ext>
            </a:extLst>
          </p:cNvPr>
          <p:cNvSpPr txBox="1"/>
          <p:nvPr/>
        </p:nvSpPr>
        <p:spPr>
          <a:xfrm>
            <a:off x="1221657" y="3729179"/>
            <a:ext cx="6097508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Qachon </a:t>
            </a:r>
            <a:r>
              <a:rPr lang="tr-TR" sz="2000" b="1" dirty="0">
                <a:solidFill>
                  <a:schemeClr val="accent1"/>
                </a:solidFill>
                <a:latin typeface="Courier New" panose="02070309020205020404" pitchFamily="49" charset="0"/>
              </a:rPr>
              <a:t>.copy()</a:t>
            </a:r>
            <a:r>
              <a:rPr lang="tr-TR" sz="2000" b="1" dirty="0">
                <a:solidFill>
                  <a:schemeClr val="accent1"/>
                </a:solidFill>
              </a:rPr>
              <a:t> </a:t>
            </a:r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majburiy?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Datasetni o‘zgartirishdan oldin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/ Test bo‘lishda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Normalizatsiya qilganda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 paytida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modelga berishdan oldin</a:t>
            </a:r>
          </a:p>
        </p:txBody>
      </p:sp>
      <p:pic>
        <p:nvPicPr>
          <p:cNvPr id="9" name="Рисунок 8" descr="Изображение выглядит как текст, снимок экрана, Шрифт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CFB3F8D-3471-2951-268F-5C30C3BED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19165" y="1728669"/>
            <a:ext cx="4067743" cy="40010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324120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FFA5D-86B9-3E3A-53E8-06209755D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D72ED45-56CE-2C57-AB16-F78DAD1F3869}"/>
              </a:ext>
            </a:extLst>
          </p:cNvPr>
          <p:cNvSpPr txBox="1"/>
          <p:nvPr/>
        </p:nvSpPr>
        <p:spPr>
          <a:xfrm>
            <a:off x="417515" y="2419207"/>
            <a:ext cx="92095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NUMPYDA BOOLEAN</a:t>
            </a:r>
          </a:p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INDEKSLASH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AAAB8B8-0667-B7AC-8BDB-D2FCE7B2B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993" y="4780935"/>
            <a:ext cx="4615699" cy="207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965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8F3CC65F-3DA3-5555-D52A-4D21E046F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FCEABA-91D3-30B2-80A1-58CBF47DD494}"/>
              </a:ext>
            </a:extLst>
          </p:cNvPr>
          <p:cNvSpPr txBox="1"/>
          <p:nvPr/>
        </p:nvSpPr>
        <p:spPr>
          <a:xfrm>
            <a:off x="1221657" y="393544"/>
            <a:ext cx="60975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1D BOOLEAN INDEKSLASH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7488BB-A55D-EDEC-3B9B-3B91706C5E63}"/>
              </a:ext>
            </a:extLst>
          </p:cNvPr>
          <p:cNvSpPr txBox="1"/>
          <p:nvPr/>
        </p:nvSpPr>
        <p:spPr>
          <a:xfrm>
            <a:off x="1221657" y="1189704"/>
            <a:ext cx="575856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Boolean indexing</a:t>
            </a:r>
            <a:r>
              <a:rPr lang="tr-TR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 ma’lumotlarni </a:t>
            </a:r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shart asosida tanlash va o‘zgartirish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uchun ishlatiladigan eng muhim mexanizmlardan biridir. 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667C5F-BD03-6967-C04F-1F76E614C5FD}"/>
              </a:ext>
            </a:extLst>
          </p:cNvPr>
          <p:cNvSpPr txBox="1"/>
          <p:nvPr/>
        </p:nvSpPr>
        <p:spPr>
          <a:xfrm>
            <a:off x="1221657" y="2205367"/>
            <a:ext cx="60975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Boolean indexing</a:t>
            </a:r>
            <a:r>
              <a:rPr lang="en-US" sz="2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qanday</a:t>
            </a:r>
            <a:r>
              <a:rPr lang="en-US" sz="2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ishlaydi</a:t>
            </a:r>
            <a:r>
              <a:rPr lang="en-US" sz="2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ru-RU" sz="20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2424DD-EA6D-FC23-6914-F6434756FA88}"/>
              </a:ext>
            </a:extLst>
          </p:cNvPr>
          <p:cNvSpPr txBox="1"/>
          <p:nvPr/>
        </p:nvSpPr>
        <p:spPr>
          <a:xfrm>
            <a:off x="1221657" y="2705613"/>
            <a:ext cx="609750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tr-TR" sz="2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Boolean indexing</a:t>
            </a:r>
            <a:r>
              <a:rPr lang="tr-TR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bu massivni </a:t>
            </a:r>
            <a:r>
              <a:rPr lang="tr-TR" sz="20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 / False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qiymatlardan iborat </a:t>
            </a:r>
            <a:r>
              <a:rPr lang="tr-TR" sz="2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mantiqiy maska</a:t>
            </a:r>
            <a:r>
              <a:rPr lang="tr-TR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orqali indeksla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ydi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tr-TR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Asosiy g‘oya</a:t>
            </a:r>
            <a:r>
              <a:rPr lang="tr-T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 bo‘lgan elementlar olinadi, False bo‘lganlari tashlab yuboriladi.</a:t>
            </a:r>
          </a:p>
        </p:txBody>
      </p:sp>
      <p:pic>
        <p:nvPicPr>
          <p:cNvPr id="11" name="Рисунок 10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648329B-3119-64BE-40CC-7E2D184FC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16639" y="1217194"/>
            <a:ext cx="4096259" cy="23764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Рисунок 12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7720C22-1BF2-807E-A151-02E1FC6BFD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16639" y="3787402"/>
            <a:ext cx="4207960" cy="25500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98254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1883591C-AA5B-B886-DE90-E0636F389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C80C1D-0735-65BB-E6FF-5361B6109EDD}"/>
              </a:ext>
            </a:extLst>
          </p:cNvPr>
          <p:cNvSpPr txBox="1"/>
          <p:nvPr/>
        </p:nvSpPr>
        <p:spPr>
          <a:xfrm>
            <a:off x="1221657" y="340564"/>
            <a:ext cx="60975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 BOOLEAN INDEKSLASH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236C27-07B1-D3ED-F724-177F3F240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21657" y="1454067"/>
            <a:ext cx="4344006" cy="39057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Рисунок 6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E925AE6-C967-7A56-FAA5-DE853F678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80620" y="1454067"/>
            <a:ext cx="4648849" cy="34580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20A3DCC-65E9-241D-ECF1-85D48A279310}"/>
              </a:ext>
            </a:extLst>
          </p:cNvPr>
          <p:cNvSpPr/>
          <p:nvPr/>
        </p:nvSpPr>
        <p:spPr>
          <a:xfrm>
            <a:off x="5980620" y="4549987"/>
            <a:ext cx="2142653" cy="36213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F67E2C-563F-952F-E93C-096F340CF8F5}"/>
              </a:ext>
            </a:extLst>
          </p:cNvPr>
          <p:cNvSpPr txBox="1"/>
          <p:nvPr/>
        </p:nvSpPr>
        <p:spPr>
          <a:xfrm>
            <a:off x="5980620" y="5586409"/>
            <a:ext cx="6097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⚠️ </a:t>
            </a:r>
            <a:r>
              <a:rPr lang="tr-TR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Muhim</a:t>
            </a:r>
            <a:r>
              <a:rPr lang="tr-TR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Boolean indexing </a:t>
            </a:r>
            <a:r>
              <a:rPr lang="tr-TR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 doim 1D array qaytaradi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agar alohida qator/ustun tanlanmasa.</a:t>
            </a: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21DA65A5-2ECA-ADE8-31AB-71BA6B446F17}"/>
              </a:ext>
            </a:extLst>
          </p:cNvPr>
          <p:cNvCxnSpPr/>
          <p:nvPr/>
        </p:nvCxnSpPr>
        <p:spPr>
          <a:xfrm flipH="1" flipV="1">
            <a:off x="7740713" y="5078994"/>
            <a:ext cx="208230" cy="28086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54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29DDDA-4C09-371D-D6BD-82CE1E520AFE}"/>
              </a:ext>
            </a:extLst>
          </p:cNvPr>
          <p:cNvSpPr txBox="1"/>
          <p:nvPr/>
        </p:nvSpPr>
        <p:spPr>
          <a:xfrm>
            <a:off x="1221657" y="371342"/>
            <a:ext cx="7960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QATOR BO‘YICHA BOOLEAN INDEKSLASH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Numpy Logo Icons for Data Science and Programming">
            <a:extLst>
              <a:ext uri="{FF2B5EF4-FFF2-40B4-BE49-F238E27FC236}">
                <a16:creationId xmlns:a16="http://schemas.microsoft.com/office/drawing/2014/main" id="{EABC62D3-93F9-78DD-204C-1B61DB7B1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2970AD-C634-1433-9256-3477B525D603}"/>
              </a:ext>
            </a:extLst>
          </p:cNvPr>
          <p:cNvSpPr txBox="1"/>
          <p:nvPr/>
        </p:nvSpPr>
        <p:spPr>
          <a:xfrm>
            <a:off x="1221657" y="1108221"/>
            <a:ext cx="103124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Qator bo‘yicha boolean inde</a:t>
            </a:r>
            <a:r>
              <a:rPr lang="en-US" sz="2000" b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kslash</a:t>
            </a:r>
            <a:r>
              <a:rPr lang="en-US" sz="2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 </a:t>
            </a:r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 massivdan faqat ma’lum qatorlarni tanlab olish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usuli bo‘lib, tanlash </a:t>
            </a:r>
            <a:r>
              <a:rPr lang="tr-TR" sz="2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 / False</a:t>
            </a:r>
            <a:r>
              <a:rPr lang="tr-TR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maska orqali amalga oshiriladi.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029A8E3-E878-E48D-2F7D-5CEA8709CD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1131" y="1934991"/>
            <a:ext cx="5228286" cy="3714371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89DAEF2-2413-9C2D-CAB3-59C74160C1CB}"/>
              </a:ext>
            </a:extLst>
          </p:cNvPr>
          <p:cNvSpPr/>
          <p:nvPr/>
        </p:nvSpPr>
        <p:spPr>
          <a:xfrm>
            <a:off x="1311131" y="4146487"/>
            <a:ext cx="5044401" cy="42551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2AAB35A3-D97D-126B-5486-CC261A5BF330}"/>
              </a:ext>
            </a:extLst>
          </p:cNvPr>
          <p:cNvCxnSpPr>
            <a:cxnSpLocks/>
          </p:cNvCxnSpPr>
          <p:nvPr/>
        </p:nvCxnSpPr>
        <p:spPr>
          <a:xfrm flipH="1">
            <a:off x="6473228" y="3539905"/>
            <a:ext cx="1140736" cy="81933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DC856E6-4B8A-4D34-DA78-56D951AC93FC}"/>
              </a:ext>
            </a:extLst>
          </p:cNvPr>
          <p:cNvSpPr txBox="1"/>
          <p:nvPr/>
        </p:nvSpPr>
        <p:spPr>
          <a:xfrm>
            <a:off x="7613964" y="2867580"/>
            <a:ext cx="4060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Qator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bo’yicha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Boolean mask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yaratish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0-qator </a:t>
            </a:r>
            <a:r>
              <a:rPr lang="en-US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1-qator </a:t>
            </a:r>
            <a:r>
              <a:rPr lang="en-US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2-qator </a:t>
            </a:r>
            <a:r>
              <a:rPr lang="en-US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ru-RU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973851C2-4114-3D81-EC24-1A357E81B707}"/>
              </a:ext>
            </a:extLst>
          </p:cNvPr>
          <p:cNvCxnSpPr/>
          <p:nvPr/>
        </p:nvCxnSpPr>
        <p:spPr>
          <a:xfrm flipH="1" flipV="1">
            <a:off x="3467477" y="2956948"/>
            <a:ext cx="4019739" cy="20271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394D1B0F-D452-A063-C2AC-F4A8669677B0}"/>
              </a:ext>
            </a:extLst>
          </p:cNvPr>
          <p:cNvCxnSpPr>
            <a:cxnSpLocks/>
          </p:cNvCxnSpPr>
          <p:nvPr/>
        </p:nvCxnSpPr>
        <p:spPr>
          <a:xfrm flipH="1">
            <a:off x="3467477" y="3318095"/>
            <a:ext cx="4019739" cy="21676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B01D924C-1131-712F-0CC0-16054DD016C8}"/>
              </a:ext>
            </a:extLst>
          </p:cNvPr>
          <p:cNvCxnSpPr>
            <a:cxnSpLocks/>
          </p:cNvCxnSpPr>
          <p:nvPr/>
        </p:nvCxnSpPr>
        <p:spPr>
          <a:xfrm flipH="1">
            <a:off x="3467477" y="3232087"/>
            <a:ext cx="4019739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BCF0814-2E20-7F0E-DF3C-73F205EBD736}"/>
              </a:ext>
            </a:extLst>
          </p:cNvPr>
          <p:cNvSpPr txBox="1"/>
          <p:nvPr/>
        </p:nvSpPr>
        <p:spPr>
          <a:xfrm>
            <a:off x="3537107" y="2970766"/>
            <a:ext cx="7763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400" b="1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lang="ru-RU" sz="1400" i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444AC12-8A77-28C1-D63B-729A37050A6B}"/>
              </a:ext>
            </a:extLst>
          </p:cNvPr>
          <p:cNvSpPr txBox="1"/>
          <p:nvPr/>
        </p:nvSpPr>
        <p:spPr>
          <a:xfrm>
            <a:off x="3568260" y="2649046"/>
            <a:ext cx="7763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ru-RU" sz="1400" i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810759-44D9-8792-C783-82032F7C7660}"/>
              </a:ext>
            </a:extLst>
          </p:cNvPr>
          <p:cNvSpPr txBox="1"/>
          <p:nvPr/>
        </p:nvSpPr>
        <p:spPr>
          <a:xfrm>
            <a:off x="3504012" y="3260672"/>
            <a:ext cx="7763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ru-RU" sz="1400" i="1" dirty="0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4CCAFB54-0C96-4787-EA89-6F4FFE95AA58}"/>
              </a:ext>
            </a:extLst>
          </p:cNvPr>
          <p:cNvSpPr/>
          <p:nvPr/>
        </p:nvSpPr>
        <p:spPr>
          <a:xfrm>
            <a:off x="1334680" y="5183626"/>
            <a:ext cx="1598643" cy="42551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9A59D147-0B22-2B1C-0C0E-3802455FC405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2933323" y="5396382"/>
            <a:ext cx="991951" cy="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1">
            <a:extLst>
              <a:ext uri="{FF2B5EF4-FFF2-40B4-BE49-F238E27FC236}">
                <a16:creationId xmlns:a16="http://schemas.microsoft.com/office/drawing/2014/main" id="{E975A6F1-D609-F95B-DE51-5522E8DD67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2147" y="4955886"/>
            <a:ext cx="444006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1-qator → True → OLINDI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2-qator → </a:t>
            </a:r>
            <a:r>
              <a:rPr lang="ru-RU" alt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O‘TKAZIB YUBORILDI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3-qator → True → OLINDI</a:t>
            </a:r>
          </a:p>
        </p:txBody>
      </p:sp>
    </p:spTree>
    <p:extLst>
      <p:ext uri="{BB962C8B-B14F-4D97-AF65-F5344CB8AC3E}">
        <p14:creationId xmlns:p14="http://schemas.microsoft.com/office/powerpoint/2010/main" val="16264461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32FD5BFC-5247-C487-0685-172216521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508847-6D2F-83B3-4AC9-BF2360E1820D}"/>
              </a:ext>
            </a:extLst>
          </p:cNvPr>
          <p:cNvSpPr txBox="1"/>
          <p:nvPr/>
        </p:nvSpPr>
        <p:spPr>
          <a:xfrm>
            <a:off x="1221657" y="371342"/>
            <a:ext cx="7960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QATOR BO‘YICHA BOOLEAN INDEKSLASH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6B5B2-483C-065C-BE6C-38B522C9C31E}"/>
              </a:ext>
            </a:extLst>
          </p:cNvPr>
          <p:cNvSpPr txBox="1"/>
          <p:nvPr/>
        </p:nvSpPr>
        <p:spPr>
          <a:xfrm>
            <a:off x="1221657" y="1376127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1-masala:</a:t>
            </a:r>
            <a:endParaRPr lang="ru-RU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3DC236-A58C-96AD-55DA-127717F60227}"/>
              </a:ext>
            </a:extLst>
          </p:cNvPr>
          <p:cNvSpPr txBox="1"/>
          <p:nvPr/>
        </p:nvSpPr>
        <p:spPr>
          <a:xfrm>
            <a:off x="2224889" y="1376127"/>
            <a:ext cx="30261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Qato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rni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umumiy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yig’indisi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60 dan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katta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bo’lganlari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bo‘yicha tanlash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 descr="Изображение выглядит как текст, снимок экрана, Шрифт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97B33AF-663C-C739-0E01-2DEB6F091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1295" y="2439114"/>
            <a:ext cx="4086795" cy="3953427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65F01F-5D61-49C4-1A24-EC084258B925}"/>
              </a:ext>
            </a:extLst>
          </p:cNvPr>
          <p:cNvSpPr txBox="1"/>
          <p:nvPr/>
        </p:nvSpPr>
        <p:spPr>
          <a:xfrm>
            <a:off x="6096000" y="133811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2-masala:</a:t>
            </a:r>
            <a:endParaRPr lang="ru-RU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AFD833-FA7D-9193-BAC5-9F009899EBA3}"/>
              </a:ext>
            </a:extLst>
          </p:cNvPr>
          <p:cNvSpPr txBox="1"/>
          <p:nvPr/>
        </p:nvSpPr>
        <p:spPr>
          <a:xfrm>
            <a:off x="7112251" y="1374209"/>
            <a:ext cx="47601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Qato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rni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o’rtacha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qiymati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15dan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katta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max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qiymat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50 dan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kichik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bo’lganlari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bo‘yicha tanlash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528CE87-3C0F-ACCF-53D2-DBE3403BB0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59374" y="2439114"/>
            <a:ext cx="5776441" cy="3080768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468112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960974AC-626C-20FA-BFE6-29245EC07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3E6247-CA14-5459-A0CF-7EAC54C4C48B}"/>
              </a:ext>
            </a:extLst>
          </p:cNvPr>
          <p:cNvSpPr txBox="1"/>
          <p:nvPr/>
        </p:nvSpPr>
        <p:spPr>
          <a:xfrm>
            <a:off x="1221657" y="371342"/>
            <a:ext cx="7960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USTUN BO‘YICHA BOOLEAN INDEKSLASH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5CF2AA-25E1-10C8-9F80-D452914208A9}"/>
              </a:ext>
            </a:extLst>
          </p:cNvPr>
          <p:cNvSpPr txBox="1"/>
          <p:nvPr/>
        </p:nvSpPr>
        <p:spPr>
          <a:xfrm>
            <a:off x="1221657" y="1189703"/>
            <a:ext cx="105840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Ustun bo‘yicha boolean inde</a:t>
            </a:r>
            <a:r>
              <a:rPr lang="en-US" sz="2000" b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kslash</a:t>
            </a:r>
            <a:r>
              <a:rPr lang="tr-TR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 </a:t>
            </a:r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 massivdan faqat ma’lum ustunlarni tanlab olish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usuli bo‘lib, tanlash </a:t>
            </a:r>
            <a:r>
              <a:rPr lang="tr-TR" sz="2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 / False</a:t>
            </a:r>
            <a:r>
              <a:rPr lang="tr-TR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maska orqali amalga oshiriladi.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 descr="Изображение выглядит как текст, снимок экрана, программное обеспечение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6A133F7-012F-7012-0219-04AFB1033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70266" y="2019782"/>
            <a:ext cx="4825734" cy="424054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97EE0E7-5028-E9E0-1487-9FFB39BC2FE2}"/>
              </a:ext>
            </a:extLst>
          </p:cNvPr>
          <p:cNvSpPr/>
          <p:nvPr/>
        </p:nvSpPr>
        <p:spPr>
          <a:xfrm>
            <a:off x="1311131" y="4146487"/>
            <a:ext cx="5044401" cy="42551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4ADFA12D-D1A1-51D2-575B-8BEEEB81AF66}"/>
              </a:ext>
            </a:extLst>
          </p:cNvPr>
          <p:cNvCxnSpPr>
            <a:cxnSpLocks/>
          </p:cNvCxnSpPr>
          <p:nvPr/>
        </p:nvCxnSpPr>
        <p:spPr>
          <a:xfrm flipH="1">
            <a:off x="6473228" y="3539905"/>
            <a:ext cx="1140736" cy="81933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289B6CB5-958E-255D-0E93-E47048D221A8}"/>
              </a:ext>
            </a:extLst>
          </p:cNvPr>
          <p:cNvCxnSpPr>
            <a:cxnSpLocks/>
          </p:cNvCxnSpPr>
          <p:nvPr/>
        </p:nvCxnSpPr>
        <p:spPr>
          <a:xfrm flipH="1" flipV="1">
            <a:off x="2109457" y="2960483"/>
            <a:ext cx="5377759" cy="19917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4B375EDF-1CD6-2C97-CAA8-DB2D709C3728}"/>
              </a:ext>
            </a:extLst>
          </p:cNvPr>
          <p:cNvCxnSpPr>
            <a:cxnSpLocks/>
          </p:cNvCxnSpPr>
          <p:nvPr/>
        </p:nvCxnSpPr>
        <p:spPr>
          <a:xfrm flipH="1">
            <a:off x="2933323" y="3318095"/>
            <a:ext cx="4553893" cy="22181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352E495D-AB7F-4EBA-A858-C9D5C6D9A1BA}"/>
              </a:ext>
            </a:extLst>
          </p:cNvPr>
          <p:cNvCxnSpPr>
            <a:cxnSpLocks/>
          </p:cNvCxnSpPr>
          <p:nvPr/>
        </p:nvCxnSpPr>
        <p:spPr>
          <a:xfrm flipH="1">
            <a:off x="2607398" y="3232087"/>
            <a:ext cx="4879818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AE64B17-1BBB-8C3C-118A-D0FF9E406C58}"/>
              </a:ext>
            </a:extLst>
          </p:cNvPr>
          <p:cNvSpPr/>
          <p:nvPr/>
        </p:nvSpPr>
        <p:spPr>
          <a:xfrm>
            <a:off x="1334680" y="5558829"/>
            <a:ext cx="1598643" cy="70149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36457A8E-750A-904C-A1B3-82BEFAE552CB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933323" y="5909576"/>
            <a:ext cx="1023041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08A1290-0E43-AB1F-0155-12D86FE532BA}"/>
              </a:ext>
            </a:extLst>
          </p:cNvPr>
          <p:cNvSpPr txBox="1"/>
          <p:nvPr/>
        </p:nvSpPr>
        <p:spPr>
          <a:xfrm>
            <a:off x="7921782" y="2780147"/>
            <a:ext cx="4060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Ustun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bo’yicha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Boolean mask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yaratish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0-ustun </a:t>
            </a:r>
            <a:r>
              <a:rPr lang="en-US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1-ustun </a:t>
            </a:r>
            <a:r>
              <a:rPr lang="en-US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2-ustun </a:t>
            </a:r>
            <a:r>
              <a:rPr lang="en-US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ru-RU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1D2658-C2DE-3A48-3694-1E6894C86021}"/>
              </a:ext>
            </a:extLst>
          </p:cNvPr>
          <p:cNvSpPr txBox="1"/>
          <p:nvPr/>
        </p:nvSpPr>
        <p:spPr>
          <a:xfrm>
            <a:off x="3537107" y="2970766"/>
            <a:ext cx="7763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400" b="1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lang="ru-RU" sz="1400" i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05627D-4BB1-728D-FC1B-F8FE74286115}"/>
              </a:ext>
            </a:extLst>
          </p:cNvPr>
          <p:cNvSpPr txBox="1"/>
          <p:nvPr/>
        </p:nvSpPr>
        <p:spPr>
          <a:xfrm>
            <a:off x="3570202" y="2709325"/>
            <a:ext cx="7763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ru-RU" sz="1400" i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CD5397-63A7-7083-666F-68E7B873DA90}"/>
              </a:ext>
            </a:extLst>
          </p:cNvPr>
          <p:cNvSpPr txBox="1"/>
          <p:nvPr/>
        </p:nvSpPr>
        <p:spPr>
          <a:xfrm>
            <a:off x="3504012" y="3260672"/>
            <a:ext cx="7763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ru-RU" sz="1400" i="1" dirty="0"/>
          </a:p>
        </p:txBody>
      </p:sp>
      <p:sp>
        <p:nvSpPr>
          <p:cNvPr id="28" name="Rectangle 1">
            <a:extLst>
              <a:ext uri="{FF2B5EF4-FFF2-40B4-BE49-F238E27FC236}">
                <a16:creationId xmlns:a16="http://schemas.microsoft.com/office/drawing/2014/main" id="{F0162980-6C71-6D98-70A3-7E5BFAF26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4953" y="5486399"/>
            <a:ext cx="337784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1-ustun → True → OLINDI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2-ustun → </a:t>
            </a:r>
            <a:r>
              <a:rPr lang="ru-RU" alt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O‘TKAZILDI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3-ustun → True → OLINDI</a:t>
            </a:r>
          </a:p>
        </p:txBody>
      </p:sp>
    </p:spTree>
    <p:extLst>
      <p:ext uri="{BB962C8B-B14F-4D97-AF65-F5344CB8AC3E}">
        <p14:creationId xmlns:p14="http://schemas.microsoft.com/office/powerpoint/2010/main" val="7379437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310A46FD-331E-DD9B-236E-E88F50307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D0F945D-62F6-B34F-B39F-F007AEA71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21657" y="2299457"/>
            <a:ext cx="4105848" cy="42487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63A575-02A3-565F-7B9A-6F231F2DDC24}"/>
              </a:ext>
            </a:extLst>
          </p:cNvPr>
          <p:cNvSpPr txBox="1"/>
          <p:nvPr/>
        </p:nvSpPr>
        <p:spPr>
          <a:xfrm>
            <a:off x="1221657" y="371342"/>
            <a:ext cx="7960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USTUN BO‘YICHA BOOLEAN INDEKSLASH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A43177-AB56-D73A-3F74-A3CFD5935D84}"/>
              </a:ext>
            </a:extLst>
          </p:cNvPr>
          <p:cNvSpPr txBox="1"/>
          <p:nvPr/>
        </p:nvSpPr>
        <p:spPr>
          <a:xfrm>
            <a:off x="1221657" y="1376127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1-masala:</a:t>
            </a:r>
            <a:endParaRPr lang="ru-RU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40043-518B-FDC6-E582-EAA688FD1434}"/>
              </a:ext>
            </a:extLst>
          </p:cNvPr>
          <p:cNvSpPr txBox="1"/>
          <p:nvPr/>
        </p:nvSpPr>
        <p:spPr>
          <a:xfrm>
            <a:off x="2224889" y="1376127"/>
            <a:ext cx="30261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Ustunlarni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o’rtacha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qiymati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 dan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katta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bo’lganlari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bo‘yicha tanlash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19ACEF-D625-6184-7E19-3F60606046DB}"/>
              </a:ext>
            </a:extLst>
          </p:cNvPr>
          <p:cNvSpPr txBox="1"/>
          <p:nvPr/>
        </p:nvSpPr>
        <p:spPr>
          <a:xfrm>
            <a:off x="6096000" y="133811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2-masala:</a:t>
            </a:r>
            <a:endParaRPr lang="ru-RU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3C3274-A31B-F223-DD2A-ACA87FF045BB}"/>
              </a:ext>
            </a:extLst>
          </p:cNvPr>
          <p:cNvSpPr txBox="1"/>
          <p:nvPr/>
        </p:nvSpPr>
        <p:spPr>
          <a:xfrm>
            <a:off x="7112251" y="1317970"/>
            <a:ext cx="47601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Ustunlarni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o’rtacha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qiymati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 dan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katta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max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qiymat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 dan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kichik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bo’lganlari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bo‘yicha tanlash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 descr="Изображение выглядит как текст, снимок экрана,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BD9AD32-6427-43E2-E5CF-C026157C32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2379020"/>
            <a:ext cx="5651707" cy="34966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03838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BA93C-9ACD-6992-2BB2-75F03E372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FB717AB1-BF48-3544-703F-BAB24C30FCE5}"/>
              </a:ext>
            </a:extLst>
          </p:cNvPr>
          <p:cNvSpPr txBox="1"/>
          <p:nvPr/>
        </p:nvSpPr>
        <p:spPr>
          <a:xfrm>
            <a:off x="426569" y="2301512"/>
            <a:ext cx="92095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NUMPYDA  MASSIVLARNI</a:t>
            </a:r>
          </a:p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BIRLASHTIRISH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8664BDE-A7A7-C273-423E-712612FEB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993" y="4780935"/>
            <a:ext cx="4615699" cy="207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569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A2A003E5-E8DB-B826-052D-436192F43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BCDBB6F7-C1D3-83DF-6433-EC306762918F}"/>
              </a:ext>
            </a:extLst>
          </p:cNvPr>
          <p:cNvSpPr txBox="1"/>
          <p:nvPr/>
        </p:nvSpPr>
        <p:spPr>
          <a:xfrm>
            <a:off x="1214854" y="365902"/>
            <a:ext cx="8374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NUMPY MODULINI O’RNATISH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BDA14C-AB37-93DF-03D8-41D04AE4A572}"/>
              </a:ext>
            </a:extLst>
          </p:cNvPr>
          <p:cNvSpPr txBox="1"/>
          <p:nvPr/>
        </p:nvSpPr>
        <p:spPr>
          <a:xfrm>
            <a:off x="1222413" y="1191716"/>
            <a:ext cx="1066478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Agar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sizda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Python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PIP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tizimda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allaqachon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o'rnatilgan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bo'lsa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modulini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o'rnatish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juda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oson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616" name="Picture 16">
            <a:extLst>
              <a:ext uri="{FF2B5EF4-FFF2-40B4-BE49-F238E27FC236}">
                <a16:creationId xmlns:a16="http://schemas.microsoft.com/office/drawing/2014/main" id="{D8DB26D0-BBDC-F855-0B95-01302E4FC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289" y="2077526"/>
            <a:ext cx="631507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2A90B7-E72D-304B-8324-0831A3BFECA8}"/>
              </a:ext>
            </a:extLst>
          </p:cNvPr>
          <p:cNvSpPr txBox="1"/>
          <p:nvPr/>
        </p:nvSpPr>
        <p:spPr>
          <a:xfrm>
            <a:off x="1219202" y="2979625"/>
            <a:ext cx="1043202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buyruqni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PowerShell</a:t>
            </a:r>
            <a:r>
              <a:rPr lang="en-US" sz="2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Command Prompt (CMD)</a:t>
            </a:r>
            <a:r>
              <a:rPr lang="en-US" sz="2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yoki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Linux/macOS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dagi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Terminal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kabi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buyruq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satri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interfeyslarida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bajarish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mumkin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z-Cyrl-UZ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1A7C6BA8-6DDB-9F46-9CA9-AAE44DB48FDF}"/>
              </a:ext>
            </a:extLst>
          </p:cNvPr>
          <p:cNvSpPr txBox="1"/>
          <p:nvPr/>
        </p:nvSpPr>
        <p:spPr>
          <a:xfrm>
            <a:off x="1242656" y="3927903"/>
            <a:ext cx="1055226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Agar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buyruq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bajarilmasa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moduli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o'rnatilgan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interperitatorlaridan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foydalaning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masalan</a:t>
            </a:r>
            <a:r>
              <a:rPr lang="ru-RU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Anaconda</a:t>
            </a:r>
            <a:r>
              <a:rPr lang="ru-RU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Spyder</a:t>
            </a:r>
            <a:r>
              <a:rPr lang="ru-RU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ru-RU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boshqalar</a:t>
            </a:r>
            <a:r>
              <a:rPr lang="ru-RU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5618" name="Picture 18">
            <a:extLst>
              <a:ext uri="{FF2B5EF4-FFF2-40B4-BE49-F238E27FC236}">
                <a16:creationId xmlns:a16="http://schemas.microsoft.com/office/drawing/2014/main" id="{A7000747-EAE6-81DC-DCCA-789255FFF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183" y="5305168"/>
            <a:ext cx="2409825" cy="120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9" name="Picture 19">
            <a:extLst>
              <a:ext uri="{FF2B5EF4-FFF2-40B4-BE49-F238E27FC236}">
                <a16:creationId xmlns:a16="http://schemas.microsoft.com/office/drawing/2014/main" id="{8EDEB33C-44B4-0DCB-A3E4-19E5CE57B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934" y="5216677"/>
            <a:ext cx="1314450" cy="131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20" name="Picture 20">
            <a:extLst>
              <a:ext uri="{FF2B5EF4-FFF2-40B4-BE49-F238E27FC236}">
                <a16:creationId xmlns:a16="http://schemas.microsoft.com/office/drawing/2014/main" id="{4033332E-E9A5-B391-1C4A-3640B4AA0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332" y="5147852"/>
            <a:ext cx="1238250" cy="142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21" name="Picture 21">
            <a:extLst>
              <a:ext uri="{FF2B5EF4-FFF2-40B4-BE49-F238E27FC236}">
                <a16:creationId xmlns:a16="http://schemas.microsoft.com/office/drawing/2014/main" id="{1D32B277-38DD-B980-13F4-B442073EB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791" y="5226509"/>
            <a:ext cx="1238250" cy="123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22" name="Picture 22">
            <a:extLst>
              <a:ext uri="{FF2B5EF4-FFF2-40B4-BE49-F238E27FC236}">
                <a16:creationId xmlns:a16="http://schemas.microsoft.com/office/drawing/2014/main" id="{136D6352-59CF-26D4-BD27-47DE9DB7A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7979" y="5128187"/>
            <a:ext cx="1533525" cy="153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42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061AA882-7DA7-370B-1DE3-16006EDBD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35135B-69EC-137E-9E86-6870DED761F4}"/>
              </a:ext>
            </a:extLst>
          </p:cNvPr>
          <p:cNvSpPr txBox="1"/>
          <p:nvPr/>
        </p:nvSpPr>
        <p:spPr>
          <a:xfrm>
            <a:off x="1348406" y="371342"/>
            <a:ext cx="92095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NUMPYDA MASSIVLARNI BIRLASHTIRISH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0359C9-D089-976A-8AAF-5DEC8F0D28F9}"/>
              </a:ext>
            </a:extLst>
          </p:cNvPr>
          <p:cNvSpPr txBox="1"/>
          <p:nvPr/>
        </p:nvSpPr>
        <p:spPr>
          <a:xfrm>
            <a:off x="1348406" y="1264497"/>
            <a:ext cx="10377534" cy="960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tr-TR" sz="2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Massivlarni birlashtirish</a:t>
            </a:r>
            <a:r>
              <a:rPr lang="tr-TR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bu </a:t>
            </a:r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ikki yoki undan ortiq NumPy massivlarini bitta massivga qo‘shish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jarayonidir.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AB240D-B08D-759B-9E02-F68DCF92E850}"/>
              </a:ext>
            </a:extLst>
          </p:cNvPr>
          <p:cNvSpPr txBox="1"/>
          <p:nvPr/>
        </p:nvSpPr>
        <p:spPr>
          <a:xfrm>
            <a:off x="1348406" y="2432706"/>
            <a:ext cx="9209532" cy="1883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tr-TR" sz="2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Muhim jihatlar: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Massivlar </a:t>
            </a:r>
            <a:r>
              <a:rPr lang="tr-TR" sz="2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shape (o‘lcham)</a:t>
            </a:r>
            <a:r>
              <a:rPr lang="tr-TR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jihatdan mos bo‘lishi kerak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Birlashtirish </a:t>
            </a:r>
            <a:r>
              <a:rPr lang="tr-TR" sz="2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qaysi o‘q (axis)</a:t>
            </a:r>
            <a:r>
              <a:rPr lang="tr-TR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bo‘yicha qilinishi aniqlanadi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Ma’lumotlar o‘zgarmaydi, faqat</a:t>
            </a:r>
            <a:r>
              <a:rPr lang="tr-TR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joylashuvi</a:t>
            </a:r>
            <a:r>
              <a:rPr lang="tr-TR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o‘zgaradi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076C40-8DE5-A3F2-DC2F-99892FF013FD}"/>
              </a:ext>
            </a:extLst>
          </p:cNvPr>
          <p:cNvSpPr txBox="1"/>
          <p:nvPr/>
        </p:nvSpPr>
        <p:spPr>
          <a:xfrm>
            <a:off x="2396528" y="4704798"/>
            <a:ext cx="7398944" cy="888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tr-TR" b="1" dirty="0">
                <a:solidFill>
                  <a:srgbClr val="00B0F0"/>
                </a:solidFill>
                <a:effectLst/>
                <a:latin typeface="Courier New" panose="02070309020205020404" pitchFamily="49" charset="0"/>
              </a:rPr>
              <a:t>axis = 0 </a:t>
            </a:r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→ qator bo‘yicha 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vertikal birlashtirish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tr-TR" b="1" dirty="0">
                <a:solidFill>
                  <a:srgbClr val="00B0F0"/>
                </a:solidFill>
                <a:effectLst/>
                <a:latin typeface="Courier New" panose="02070309020205020404" pitchFamily="49" charset="0"/>
              </a:rPr>
              <a:t>axis = 1 </a:t>
            </a:r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→ ustun bo‘yicha 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gorizontal birlashtirish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6085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99D61FE2-C267-0346-7E60-15DB7FF35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51C973-F35A-7D32-EE6A-17DC6779023A}"/>
              </a:ext>
            </a:extLst>
          </p:cNvPr>
          <p:cNvSpPr txBox="1"/>
          <p:nvPr/>
        </p:nvSpPr>
        <p:spPr>
          <a:xfrm>
            <a:off x="1221657" y="203987"/>
            <a:ext cx="8374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.concatenate()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METODI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3C8C78-3BEA-F9DC-F30A-AD655014F014}"/>
              </a:ext>
            </a:extLst>
          </p:cNvPr>
          <p:cNvSpPr txBox="1"/>
          <p:nvPr/>
        </p:nvSpPr>
        <p:spPr>
          <a:xfrm>
            <a:off x="1310490" y="893550"/>
            <a:ext cx="5090310" cy="1514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tr-TR" sz="2400" b="1" dirty="0">
                <a:solidFill>
                  <a:schemeClr val="accent1"/>
                </a:solidFill>
                <a:latin typeface="Courier New" panose="02070309020205020404" pitchFamily="49" charset="0"/>
              </a:rPr>
              <a:t>np.concatenate()</a:t>
            </a:r>
            <a:r>
              <a:rPr lang="tr-TR" sz="24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- </a:t>
            </a:r>
            <a:r>
              <a:rPr lang="tr-TR" sz="2000" dirty="0"/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 bir nechta NumPy massivlarini mavjud o‘q (axis) bo‘yicha bitta massivga birlashtiruvchi asosiy funksiya.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A07249-5A2A-B9BD-348D-2906C10A4874}"/>
              </a:ext>
            </a:extLst>
          </p:cNvPr>
          <p:cNvSpPr txBox="1"/>
          <p:nvPr/>
        </p:nvSpPr>
        <p:spPr>
          <a:xfrm>
            <a:off x="7014380" y="966535"/>
            <a:ext cx="5162738" cy="1704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tr-TR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Muhim: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Yangi o‘lcham yaratmaydi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Faqat mavjud axis bo‘yicha qo‘shadi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Massivlar shape jihatdan mos bo‘lishi shart</a:t>
            </a:r>
          </a:p>
        </p:txBody>
      </p:sp>
      <p:pic>
        <p:nvPicPr>
          <p:cNvPr id="9" name="Рисунок 8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8DF58F8-B120-0E2F-7BD4-FA1825CE2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490" y="3340729"/>
            <a:ext cx="3994522" cy="24937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F5D527-268C-1257-43A2-C963F6D90D30}"/>
              </a:ext>
            </a:extLst>
          </p:cNvPr>
          <p:cNvSpPr txBox="1"/>
          <p:nvPr/>
        </p:nvSpPr>
        <p:spPr>
          <a:xfrm>
            <a:off x="1310490" y="2908684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1D array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DE789E4-BE87-C578-1D2B-DC290A8CBD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23299" y="3340729"/>
            <a:ext cx="3994521" cy="33132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200FC21-F74B-A986-77A8-F98E496BC4F3}"/>
              </a:ext>
            </a:extLst>
          </p:cNvPr>
          <p:cNvSpPr txBox="1"/>
          <p:nvPr/>
        </p:nvSpPr>
        <p:spPr>
          <a:xfrm>
            <a:off x="7014380" y="2908684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 array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0557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739B5134-4FEE-4C59-6614-16F669595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74F04D-637B-A6BA-1F6B-D55A9C299240}"/>
              </a:ext>
            </a:extLst>
          </p:cNvPr>
          <p:cNvSpPr txBox="1"/>
          <p:nvPr/>
        </p:nvSpPr>
        <p:spPr>
          <a:xfrm>
            <a:off x="1221657" y="231148"/>
            <a:ext cx="8374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.</a:t>
            </a:r>
            <a:r>
              <a:rPr lang="en-US" sz="3200" b="1" dirty="0" err="1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vstack</a:t>
            </a:r>
            <a:r>
              <a:rPr lang="en-US" sz="3200" b="1" dirty="0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()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METODI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2CC505-CE0A-165A-AC6A-D5D2B14D9838}"/>
              </a:ext>
            </a:extLst>
          </p:cNvPr>
          <p:cNvSpPr txBox="1"/>
          <p:nvPr/>
        </p:nvSpPr>
        <p:spPr>
          <a:xfrm>
            <a:off x="1384618" y="964111"/>
            <a:ext cx="5215357" cy="1421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tr-TR" sz="2000" b="1" dirty="0">
                <a:solidFill>
                  <a:schemeClr val="accent1"/>
                </a:solidFill>
                <a:latin typeface="Courier New" panose="02070309020205020404" pitchFamily="49" charset="0"/>
              </a:rPr>
              <a:t>np.vstack()</a:t>
            </a:r>
            <a:r>
              <a:rPr lang="tr-TR" sz="2000" dirty="0">
                <a:solidFill>
                  <a:schemeClr val="accent1"/>
                </a:solidFill>
              </a:rPr>
              <a:t> </a:t>
            </a:r>
            <a:r>
              <a:rPr lang="tr-TR" sz="2000" dirty="0"/>
              <a:t>—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 bir nechta NumPy massivlarini vertikal (qator bo‘yicha) birlashtiruvchi funksiya.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A1C992-0319-7100-BEBF-D32A93EE8F89}"/>
              </a:ext>
            </a:extLst>
          </p:cNvPr>
          <p:cNvSpPr txBox="1"/>
          <p:nvPr/>
        </p:nvSpPr>
        <p:spPr>
          <a:xfrm>
            <a:off x="1419281" y="2463883"/>
            <a:ext cx="6165971" cy="2806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tr-TR" sz="2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Asosiy xususiyatlari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Massivlar </a:t>
            </a:r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qator bo‘yicha birlashtiriladi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Ichki jihatdan </a:t>
            </a:r>
            <a:r>
              <a:rPr lang="tr-TR" sz="2000" dirty="0">
                <a:latin typeface="Courier New" panose="02070309020205020404" pitchFamily="49" charset="0"/>
              </a:rPr>
              <a:t>np.concatenate(..., axis=0)</a:t>
            </a:r>
            <a:r>
              <a:rPr lang="tr-TR" sz="2000" dirty="0"/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 foydalanadi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1D massivlarni </a:t>
            </a:r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avtomatik 2D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 aylantiradi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Yangi dimension yaratmaydi (faqat qator soni oshadi)</a:t>
            </a:r>
          </a:p>
        </p:txBody>
      </p:sp>
      <p:pic>
        <p:nvPicPr>
          <p:cNvPr id="11" name="Рисунок 10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4134165-5BC4-347D-CFA3-EBBEB0551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33120" y="815923"/>
            <a:ext cx="3039599" cy="26151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Рисунок 13" descr="Изображение выглядит как текст, снимок экрана, Шрифт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FB508FF-5BA8-694C-E63F-7308665448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33118" y="3571939"/>
            <a:ext cx="3176307" cy="31923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712883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144F83FC-D1C9-234B-81E3-C71B6F1AC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CB61CF-781B-C72B-AAF9-0ADCC18488D3}"/>
              </a:ext>
            </a:extLst>
          </p:cNvPr>
          <p:cNvSpPr txBox="1"/>
          <p:nvPr/>
        </p:nvSpPr>
        <p:spPr>
          <a:xfrm>
            <a:off x="1221657" y="231148"/>
            <a:ext cx="8374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.</a:t>
            </a:r>
            <a:r>
              <a:rPr lang="en-US" sz="3200" b="1" dirty="0" err="1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hstack</a:t>
            </a:r>
            <a:r>
              <a:rPr lang="en-US" sz="3200" b="1" dirty="0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()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METODI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624924-5F69-0942-20E6-F84DF944EF0B}"/>
              </a:ext>
            </a:extLst>
          </p:cNvPr>
          <p:cNvSpPr txBox="1"/>
          <p:nvPr/>
        </p:nvSpPr>
        <p:spPr>
          <a:xfrm>
            <a:off x="1346704" y="991737"/>
            <a:ext cx="4945454" cy="1421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tr-TR" sz="2000" b="1" dirty="0">
                <a:solidFill>
                  <a:schemeClr val="accent1"/>
                </a:solidFill>
                <a:latin typeface="Courier New" panose="02070309020205020404" pitchFamily="49" charset="0"/>
              </a:rPr>
              <a:t>np.hstack()</a:t>
            </a:r>
            <a:r>
              <a:rPr lang="tr-TR" sz="2000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 bir nechta NumPy massivlarini gorizontal (ustun bo‘yicha) birlashtiruvchi funksiya.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E3B039-BFB8-358B-F740-6DBBF23BAEC0}"/>
              </a:ext>
            </a:extLst>
          </p:cNvPr>
          <p:cNvSpPr txBox="1"/>
          <p:nvPr/>
        </p:nvSpPr>
        <p:spPr>
          <a:xfrm>
            <a:off x="1346704" y="2589543"/>
            <a:ext cx="5714999" cy="2951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tr-TR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Asosiy xususiyatlari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Massivlar 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ustun bo‘yicha birlashtiriladi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Ichki jihatdan </a:t>
            </a:r>
            <a:r>
              <a:rPr lang="tr-TR" dirty="0">
                <a:latin typeface="Courier New" panose="02070309020205020404" pitchFamily="49" charset="0"/>
              </a:rPr>
              <a:t>np.concatenate(..., axis=1)</a:t>
            </a:r>
            <a:r>
              <a:rPr lang="tr-TR" dirty="0"/>
              <a:t> 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ishlatiladi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1D massivlarni 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avtomatik 2D qator ko‘rinishiga o‘tkazadi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Yangi dimension yaratmaydi (faqat ustun soni oshadi)</a:t>
            </a:r>
          </a:p>
        </p:txBody>
      </p:sp>
      <p:pic>
        <p:nvPicPr>
          <p:cNvPr id="9" name="Рисунок 8" descr="Изображение выглядит как текст, снимок экрана, Шрифт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FC26287-430F-9B4F-E8AB-509E0B482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27571" y="815923"/>
            <a:ext cx="3127845" cy="25288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Рисунок 10" descr="Изображение выглядит как текст, снимок экрана, Шрифт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969EB85-76EE-6701-8C3C-93AC33AFDD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27571" y="3429000"/>
            <a:ext cx="3770340" cy="32615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336424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F3BE484D-144B-E3B8-A87E-3DE227130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8692E2-B3E7-2516-88B4-1FB23D292F0F}"/>
              </a:ext>
            </a:extLst>
          </p:cNvPr>
          <p:cNvSpPr txBox="1"/>
          <p:nvPr/>
        </p:nvSpPr>
        <p:spPr>
          <a:xfrm>
            <a:off x="1221657" y="340564"/>
            <a:ext cx="8374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.stack()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METODI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E72D3F-2BB1-914D-DE23-49A0B42B88B3}"/>
              </a:ext>
            </a:extLst>
          </p:cNvPr>
          <p:cNvSpPr txBox="1"/>
          <p:nvPr/>
        </p:nvSpPr>
        <p:spPr>
          <a:xfrm>
            <a:off x="1364810" y="1189702"/>
            <a:ext cx="4731190" cy="1421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tr-TR" sz="2000" b="1" dirty="0">
                <a:solidFill>
                  <a:schemeClr val="accent1"/>
                </a:solidFill>
                <a:latin typeface="Courier New" panose="02070309020205020404" pitchFamily="49" charset="0"/>
              </a:rPr>
              <a:t>np.stack()</a:t>
            </a:r>
            <a:r>
              <a:rPr lang="tr-TR" sz="2000" b="1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 bir nechta NumPy massivlarini yangi o‘lcham (axis) yaratib birlashtiruvchi funksiya.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AAFC1F-270F-FF39-640D-D45AF5B74033}"/>
              </a:ext>
            </a:extLst>
          </p:cNvPr>
          <p:cNvSpPr txBox="1"/>
          <p:nvPr/>
        </p:nvSpPr>
        <p:spPr>
          <a:xfrm>
            <a:off x="1364810" y="2611694"/>
            <a:ext cx="4845867" cy="2951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tr-TR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Asosiy xususiyatlari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Massivlar shape jihatdan bir xil bo‘lishi shart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Yangi dimension yaratadi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r-TR" dirty="0">
                <a:latin typeface="Courier New" panose="02070309020205020404" pitchFamily="49" charset="0"/>
              </a:rPr>
              <a:t>axis</a:t>
            </a:r>
            <a:r>
              <a:rPr lang="tr-TR" dirty="0"/>
              <a:t> 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parametri orqali yangi o‘qning joylashuvini belgilaydi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r-TR" dirty="0">
                <a:latin typeface="Courier New" panose="02070309020205020404" pitchFamily="49" charset="0"/>
              </a:rPr>
              <a:t>vstack</a:t>
            </a:r>
            <a:r>
              <a:rPr lang="tr-TR" dirty="0"/>
              <a:t> yoki </a:t>
            </a:r>
            <a:r>
              <a:rPr lang="tr-TR" dirty="0">
                <a:latin typeface="Courier New" panose="02070309020205020404" pitchFamily="49" charset="0"/>
              </a:rPr>
              <a:t>hstack</a:t>
            </a:r>
            <a:r>
              <a:rPr lang="tr-TR" dirty="0"/>
              <a:t> 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kabi, mavjud axis bo‘yicha emas, yangi axis bo‘yicha qo‘shadi</a:t>
            </a:r>
          </a:p>
        </p:txBody>
      </p:sp>
      <p:pic>
        <p:nvPicPr>
          <p:cNvPr id="9" name="Рисунок 8" descr="Изображение выглядит как текст, снимок экрана, Шрифт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BE8AEAD-7B8F-7257-C492-8A2E94D7D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97761" y="925339"/>
            <a:ext cx="3432653" cy="24454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Рисунок 10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F7293D3-B7B0-CE93-69CA-4868F0586B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97760" y="3429000"/>
            <a:ext cx="3432653" cy="33535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310504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D6A19449-39F7-AA94-C07E-3D3F81C7A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056266-CCE4-0872-4991-7040139B359B}"/>
              </a:ext>
            </a:extLst>
          </p:cNvPr>
          <p:cNvSpPr txBox="1"/>
          <p:nvPr/>
        </p:nvSpPr>
        <p:spPr>
          <a:xfrm>
            <a:off x="1221657" y="297488"/>
            <a:ext cx="8374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.</a:t>
            </a:r>
            <a:r>
              <a:rPr lang="en-US" sz="3200" b="1" dirty="0" err="1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array_split</a:t>
            </a:r>
            <a:r>
              <a:rPr lang="en-US" sz="3200" b="1" dirty="0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METODI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9304DF-7A35-944E-5477-6D0DC2EF768E}"/>
              </a:ext>
            </a:extLst>
          </p:cNvPr>
          <p:cNvSpPr txBox="1"/>
          <p:nvPr/>
        </p:nvSpPr>
        <p:spPr>
          <a:xfrm>
            <a:off x="1337651" y="1008632"/>
            <a:ext cx="4420354" cy="128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tr-TR" dirty="0">
                <a:latin typeface="Courier New" panose="02070309020205020404" pitchFamily="49" charset="0"/>
              </a:rPr>
              <a:t>np.</a:t>
            </a:r>
            <a:r>
              <a:rPr lang="en-US" dirty="0">
                <a:latin typeface="Courier New" panose="02070309020205020404" pitchFamily="49" charset="0"/>
              </a:rPr>
              <a:t>array_</a:t>
            </a:r>
            <a:r>
              <a:rPr lang="tr-TR" dirty="0">
                <a:latin typeface="Courier New" panose="02070309020205020404" pitchFamily="49" charset="0"/>
              </a:rPr>
              <a:t>split()</a:t>
            </a:r>
            <a:r>
              <a:rPr lang="tr-TR" dirty="0"/>
              <a:t> — 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bitta NumPy massivini bir nechta kichik massivlarga bo‘lish uchun ishlatiladi.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8429B-B2B2-2742-0C70-5F7A1D4CEA1E}"/>
              </a:ext>
            </a:extLst>
          </p:cNvPr>
          <p:cNvSpPr txBox="1"/>
          <p:nvPr/>
        </p:nvSpPr>
        <p:spPr>
          <a:xfrm>
            <a:off x="1337651" y="2228671"/>
            <a:ext cx="60975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tr-TR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Asosiy maqsad: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Ma’lumotlarni qismlarga ajratish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/ validation / test datasetlarga bo‘lish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Segmentlash va preprocessing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8AA418-963F-2774-6DE2-DE50E3435A5A}"/>
              </a:ext>
            </a:extLst>
          </p:cNvPr>
          <p:cNvSpPr txBox="1"/>
          <p:nvPr/>
        </p:nvSpPr>
        <p:spPr>
          <a:xfrm>
            <a:off x="1337651" y="3517742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Sintaksis</a:t>
            </a:r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8C44B8-8C5F-9FFC-BC3A-0D2B50ADEEF6}"/>
              </a:ext>
            </a:extLst>
          </p:cNvPr>
          <p:cNvSpPr txBox="1"/>
          <p:nvPr/>
        </p:nvSpPr>
        <p:spPr>
          <a:xfrm>
            <a:off x="1337650" y="3887074"/>
            <a:ext cx="6330635" cy="8239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75"/>
              </a:lnSpc>
              <a:buNone/>
            </a:pPr>
            <a:r>
              <a:rPr lang="en-US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import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numpy</a:t>
            </a:r>
            <a:r>
              <a:rPr lang="en-US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as np</a:t>
            </a:r>
          </a:p>
          <a:p>
            <a:pPr>
              <a:lnSpc>
                <a:spcPts val="1875"/>
              </a:lnSpc>
              <a:buNone/>
            </a:pPr>
            <a:endParaRPr lang="en-US" sz="16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sz="16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np.array_split</a:t>
            </a:r>
            <a:r>
              <a:rPr lang="en-US" sz="16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array</a:t>
            </a:r>
            <a:r>
              <a:rPr lang="en-US" sz="16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indices_or_sections</a:t>
            </a:r>
            <a:r>
              <a:rPr lang="en-US" sz="16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axis=</a:t>
            </a:r>
            <a:r>
              <a:rPr lang="en-US" sz="16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16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sz="16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C6381AD0-9C74-E168-DA85-7F9DD9CFA4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393499"/>
              </p:ext>
            </p:extLst>
          </p:nvPr>
        </p:nvGraphicFramePr>
        <p:xfrm>
          <a:off x="1322561" y="4980688"/>
          <a:ext cx="6345723" cy="1219200"/>
        </p:xfrm>
        <a:graphic>
          <a:graphicData uri="http://schemas.openxmlformats.org/drawingml/2006/table">
            <a:tbl>
              <a:tblPr/>
              <a:tblGrid>
                <a:gridCol w="2546277">
                  <a:extLst>
                    <a:ext uri="{9D8B030D-6E8A-4147-A177-3AD203B41FA5}">
                      <a16:colId xmlns:a16="http://schemas.microsoft.com/office/drawing/2014/main" val="307238282"/>
                    </a:ext>
                  </a:extLst>
                </a:gridCol>
                <a:gridCol w="3799446">
                  <a:extLst>
                    <a:ext uri="{9D8B030D-6E8A-4147-A177-3AD203B41FA5}">
                      <a16:colId xmlns:a16="http://schemas.microsoft.com/office/drawing/2014/main" val="24233425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tr-T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tr-T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Tavsif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6175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400" b="1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array</a:t>
                      </a:r>
                      <a:endParaRPr lang="tr-TR" sz="1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Bo‘linadigan massiv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9601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400" b="1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indices_or_sections</a:t>
                      </a:r>
                      <a:endParaRPr lang="tr-TR" sz="1400" b="1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Nechta qismga yoki qaysi indekslardan bo‘lish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2512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400" b="1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axis</a:t>
                      </a:r>
                      <a:endParaRPr lang="tr-TR" sz="14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Qaysi o‘q bo‘yicha bo‘lish (default 0)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1730457"/>
                  </a:ext>
                </a:extLst>
              </a:tr>
            </a:tbl>
          </a:graphicData>
        </a:graphic>
      </p:graphicFrame>
      <p:pic>
        <p:nvPicPr>
          <p:cNvPr id="13" name="Рисунок 12" descr="Изображение выглядит как текст, Шриф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EBC076D-4118-B0EE-3157-E4416FFF61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22474" y="1038508"/>
            <a:ext cx="4239217" cy="26006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E4BF299-7EEC-9AEC-8B3A-B5A216D9D9AB}"/>
              </a:ext>
            </a:extLst>
          </p:cNvPr>
          <p:cNvSpPr/>
          <p:nvPr/>
        </p:nvSpPr>
        <p:spPr>
          <a:xfrm>
            <a:off x="6096000" y="2257408"/>
            <a:ext cx="3292444" cy="35308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CA0614-ACAF-4E73-26BC-09F8A47F871D}"/>
              </a:ext>
            </a:extLst>
          </p:cNvPr>
          <p:cNvSpPr txBox="1"/>
          <p:nvPr/>
        </p:nvSpPr>
        <p:spPr>
          <a:xfrm>
            <a:off x="10526160" y="1330001"/>
            <a:ext cx="134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ta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qismga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ajratish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Рисунок 20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8A36941-A072-CA5E-7DAA-B9FF44DAE3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02388" y="3919878"/>
            <a:ext cx="3686046" cy="21216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0FC0915-3287-5EF0-A7BC-4CD3C968CC2C}"/>
              </a:ext>
            </a:extLst>
          </p:cNvPr>
          <p:cNvSpPr/>
          <p:nvPr/>
        </p:nvSpPr>
        <p:spPr>
          <a:xfrm>
            <a:off x="7949527" y="4770607"/>
            <a:ext cx="3292444" cy="35308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6A419DA2-1976-F550-E495-CFA513B68D68}"/>
              </a:ext>
            </a:extLst>
          </p:cNvPr>
          <p:cNvCxnSpPr>
            <a:cxnSpLocks/>
          </p:cNvCxnSpPr>
          <p:nvPr/>
        </p:nvCxnSpPr>
        <p:spPr>
          <a:xfrm flipV="1">
            <a:off x="10597077" y="3517742"/>
            <a:ext cx="728808" cy="119327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D4A5DB1-59BE-91CF-A322-D45C93820A8C}"/>
              </a:ext>
            </a:extLst>
          </p:cNvPr>
          <p:cNvSpPr txBox="1"/>
          <p:nvPr/>
        </p:nvSpPr>
        <p:spPr>
          <a:xfrm>
            <a:off x="10387687" y="2873378"/>
            <a:ext cx="1876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Qator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bo’yicha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ga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qismga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ajratish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2DB0B768-5AAC-F543-6B9C-72AA07CC27FE}"/>
              </a:ext>
            </a:extLst>
          </p:cNvPr>
          <p:cNvCxnSpPr>
            <a:cxnSpLocks/>
          </p:cNvCxnSpPr>
          <p:nvPr/>
        </p:nvCxnSpPr>
        <p:spPr>
          <a:xfrm flipV="1">
            <a:off x="9397495" y="1788030"/>
            <a:ext cx="1199582" cy="64848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60707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9921729E-06CF-AB31-3C5F-BBF1053A67B4}"/>
              </a:ext>
            </a:extLst>
          </p:cNvPr>
          <p:cNvSpPr txBox="1"/>
          <p:nvPr/>
        </p:nvSpPr>
        <p:spPr>
          <a:xfrm>
            <a:off x="417515" y="2392047"/>
            <a:ext cx="92095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NUMPYDA BINARY VA </a:t>
            </a:r>
          </a:p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UNARY FUNKSIYALAR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F55433-DB7A-3364-C1A2-282E91CD8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993" y="4780935"/>
            <a:ext cx="4615699" cy="207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5060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E4875F4E-D173-30EB-D62F-2DC471A01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EE0748-41F6-3329-199F-95574B71495F}"/>
              </a:ext>
            </a:extLst>
          </p:cNvPr>
          <p:cNvSpPr txBox="1"/>
          <p:nvPr/>
        </p:nvSpPr>
        <p:spPr>
          <a:xfrm>
            <a:off x="1357459" y="340564"/>
            <a:ext cx="8374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FUNKSIYALAR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F699FD-FF00-E860-03C5-822A06076DB6}"/>
              </a:ext>
            </a:extLst>
          </p:cNvPr>
          <p:cNvSpPr txBox="1"/>
          <p:nvPr/>
        </p:nvSpPr>
        <p:spPr>
          <a:xfrm>
            <a:off x="1357459" y="1436867"/>
            <a:ext cx="9995587" cy="1421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tr-TR" sz="2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</a:t>
            </a:r>
            <a:r>
              <a:rPr lang="en-US" sz="2000" b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funksiyalar</a:t>
            </a:r>
            <a:r>
              <a:rPr lang="tr-TR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bu </a:t>
            </a:r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ikki kirish argumenti (input) bilan ishlaydigan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NumPy funksiyasi.</a:t>
            </a:r>
            <a:b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Boshqacha aytganda, </a:t>
            </a:r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ikkita massiv yoki bitta massiv va bitta son ustida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arifmetik yoki boshqa operatsiyalarni bajaradi.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932AE8-D60F-BB36-18C6-5380904E3328}"/>
              </a:ext>
            </a:extLst>
          </p:cNvPr>
          <p:cNvSpPr txBox="1"/>
          <p:nvPr/>
        </p:nvSpPr>
        <p:spPr>
          <a:xfrm>
            <a:off x="1420833" y="3466567"/>
            <a:ext cx="3288670" cy="3674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75"/>
              </a:lnSpc>
              <a:buNone/>
            </a:pPr>
            <a:r>
              <a:rPr lang="tr-TR" sz="240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np.ufunc(x1, x2)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8E28D0-76C1-F1F8-26D8-A072ED7ED020}"/>
              </a:ext>
            </a:extLst>
          </p:cNvPr>
          <p:cNvSpPr txBox="1"/>
          <p:nvPr/>
        </p:nvSpPr>
        <p:spPr>
          <a:xfrm>
            <a:off x="1357459" y="2962658"/>
            <a:ext cx="18836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Sintaksis</a:t>
            </a:r>
            <a:r>
              <a:rPr lang="en-US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0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697F4B36-1B05-6EAB-6105-FE9847B63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556" y="4320372"/>
            <a:ext cx="717696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altLang="ru-RU" sz="2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x1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x2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ikkita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massiv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yoki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massiv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son</a:t>
            </a:r>
            <a:endParaRPr lang="ru-RU" alt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Natija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yangi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massiv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bo‘lib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elementga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operatsiya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qo‘llanadi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67087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75FFC114-CF81-2C12-F663-6283A0260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C1F4F2-85A5-2154-DBA0-7EAF3D4596F7}"/>
              </a:ext>
            </a:extLst>
          </p:cNvPr>
          <p:cNvSpPr txBox="1"/>
          <p:nvPr/>
        </p:nvSpPr>
        <p:spPr>
          <a:xfrm>
            <a:off x="1357459" y="340564"/>
            <a:ext cx="8374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FUNKSIYALAR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B27729-9663-0C74-4484-D09822A92247}"/>
              </a:ext>
            </a:extLst>
          </p:cNvPr>
          <p:cNvSpPr txBox="1"/>
          <p:nvPr/>
        </p:nvSpPr>
        <p:spPr>
          <a:xfrm>
            <a:off x="1357459" y="1104465"/>
            <a:ext cx="6097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</a:t>
            </a:r>
            <a:r>
              <a:rPr lang="en-US" sz="2400" b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arifmetik</a:t>
            </a:r>
            <a:r>
              <a:rPr lang="en-US" sz="2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funksiyalar</a:t>
            </a:r>
            <a:r>
              <a:rPr lang="tr-TR" sz="2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4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282E0614-60D1-31DD-99F9-12D4CBDC1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848228"/>
              </p:ext>
            </p:extLst>
          </p:nvPr>
        </p:nvGraphicFramePr>
        <p:xfrm>
          <a:off x="1480995" y="1745257"/>
          <a:ext cx="10569165" cy="4895257"/>
        </p:xfrm>
        <a:graphic>
          <a:graphicData uri="http://schemas.openxmlformats.org/drawingml/2006/table">
            <a:tbl>
              <a:tblPr/>
              <a:tblGrid>
                <a:gridCol w="3579893">
                  <a:extLst>
                    <a:ext uri="{9D8B030D-6E8A-4147-A177-3AD203B41FA5}">
                      <a16:colId xmlns:a16="http://schemas.microsoft.com/office/drawing/2014/main" val="1879907814"/>
                    </a:ext>
                  </a:extLst>
                </a:gridCol>
                <a:gridCol w="1620570">
                  <a:extLst>
                    <a:ext uri="{9D8B030D-6E8A-4147-A177-3AD203B41FA5}">
                      <a16:colId xmlns:a16="http://schemas.microsoft.com/office/drawing/2014/main" val="3000484545"/>
                    </a:ext>
                  </a:extLst>
                </a:gridCol>
                <a:gridCol w="1747319">
                  <a:extLst>
                    <a:ext uri="{9D8B030D-6E8A-4147-A177-3AD203B41FA5}">
                      <a16:colId xmlns:a16="http://schemas.microsoft.com/office/drawing/2014/main" val="1683550711"/>
                    </a:ext>
                  </a:extLst>
                </a:gridCol>
                <a:gridCol w="2390115">
                  <a:extLst>
                    <a:ext uri="{9D8B030D-6E8A-4147-A177-3AD203B41FA5}">
                      <a16:colId xmlns:a16="http://schemas.microsoft.com/office/drawing/2014/main" val="3738979076"/>
                    </a:ext>
                  </a:extLst>
                </a:gridCol>
                <a:gridCol w="1231268">
                  <a:extLst>
                    <a:ext uri="{9D8B030D-6E8A-4147-A177-3AD203B41FA5}">
                      <a16:colId xmlns:a16="http://schemas.microsoft.com/office/drawing/2014/main" val="2753730808"/>
                    </a:ext>
                  </a:extLst>
                </a:gridCol>
              </a:tblGrid>
              <a:tr h="4728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 b="1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Funksiya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 b="1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 b="1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Operator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 b="1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 b="1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Natija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059240"/>
                  </a:ext>
                </a:extLst>
              </a:tr>
              <a:tr h="7621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np.add(a, b)</a:t>
                      </a:r>
                      <a:endParaRPr lang="tr-TR" sz="20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Qo‘shish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Courier New" panose="02070309020205020404" pitchFamily="49" charset="0"/>
                        </a:rPr>
                        <a:t>a + b</a:t>
                      </a:r>
                      <a:endParaRPr lang="tr-TR" sz="2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Courier New" panose="02070309020205020404" pitchFamily="49" charset="0"/>
                        </a:rPr>
                        <a:t>np.add([1,2],[3,4])</a:t>
                      </a:r>
                      <a:endParaRPr lang="tr-TR" sz="2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/>
                        <a:t>[4 6]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9015017"/>
                  </a:ext>
                </a:extLst>
              </a:tr>
              <a:tr h="6864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np.subtract(a, b)</a:t>
                      </a:r>
                      <a:endParaRPr lang="tr-TR" sz="2000" b="1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Ayirish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Courier New" panose="02070309020205020404" pitchFamily="49" charset="0"/>
                        </a:rPr>
                        <a:t>a - b</a:t>
                      </a:r>
                      <a:endParaRPr lang="tr-TR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>
                          <a:latin typeface="Courier New" panose="02070309020205020404" pitchFamily="49" charset="0"/>
                        </a:rPr>
                        <a:t>[5,6] - [1,2]</a:t>
                      </a:r>
                      <a:endParaRPr lang="ru-RU" sz="2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/>
                        <a:t>[4 4]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228112"/>
                  </a:ext>
                </a:extLst>
              </a:tr>
              <a:tr h="7028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np.multiply(a, b)</a:t>
                      </a:r>
                      <a:endParaRPr lang="tr-TR" sz="2000" b="1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Ko‘paytirish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Courier New" panose="02070309020205020404" pitchFamily="49" charset="0"/>
                        </a:rPr>
                        <a:t>a * b</a:t>
                      </a:r>
                      <a:endParaRPr lang="tr-TR" sz="2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>
                          <a:latin typeface="Courier New" panose="02070309020205020404" pitchFamily="49" charset="0"/>
                        </a:rPr>
                        <a:t>[2,3]*[4,5]</a:t>
                      </a:r>
                      <a:endParaRPr lang="ru-RU" sz="2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/>
                        <a:t>[8 15]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834856"/>
                  </a:ext>
                </a:extLst>
              </a:tr>
              <a:tr h="637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np.divide(a, b)</a:t>
                      </a:r>
                      <a:endParaRPr lang="tr-TR" sz="2000" b="1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Bo‘lish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Courier New" panose="02070309020205020404" pitchFamily="49" charset="0"/>
                        </a:rPr>
                        <a:t>a / b</a:t>
                      </a:r>
                      <a:endParaRPr lang="tr-TR" sz="2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>
                          <a:latin typeface="Courier New" panose="02070309020205020404" pitchFamily="49" charset="0"/>
                        </a:rPr>
                        <a:t>[8,6]/[2,3]</a:t>
                      </a:r>
                      <a:endParaRPr lang="ru-RU" sz="2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/>
                        <a:t>[4 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191549"/>
                  </a:ext>
                </a:extLst>
              </a:tr>
              <a:tr h="7621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np.floor_divide(a,b)</a:t>
                      </a:r>
                      <a:endParaRPr lang="en-US" sz="2000" b="1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Butun bo‘lish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Courier New" panose="02070309020205020404" pitchFamily="49" charset="0"/>
                        </a:rPr>
                        <a:t>a // b</a:t>
                      </a:r>
                      <a:endParaRPr lang="tr-TR" sz="2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>
                          <a:latin typeface="Courier New" panose="02070309020205020404" pitchFamily="49" charset="0"/>
                        </a:rPr>
                        <a:t>7//2</a:t>
                      </a:r>
                      <a:endParaRPr lang="ru-RU" sz="2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8746429"/>
                  </a:ext>
                </a:extLst>
              </a:tr>
              <a:tr h="43551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np.mod(a, b)</a:t>
                      </a:r>
                      <a:endParaRPr lang="tr-TR" sz="20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Qoldiq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Courier New" panose="02070309020205020404" pitchFamily="49" charset="0"/>
                        </a:rPr>
                        <a:t>a % b</a:t>
                      </a:r>
                      <a:endParaRPr lang="tr-TR" sz="2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>
                          <a:latin typeface="Courier New" panose="02070309020205020404" pitchFamily="49" charset="0"/>
                        </a:rPr>
                        <a:t>7%2</a:t>
                      </a:r>
                      <a:endParaRPr lang="ru-RU" sz="2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149008"/>
                  </a:ext>
                </a:extLst>
              </a:tr>
              <a:tr h="43551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np.power(a, b)</a:t>
                      </a:r>
                      <a:endParaRPr lang="tr-TR" sz="20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Daraja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Courier New" panose="02070309020205020404" pitchFamily="49" charset="0"/>
                        </a:rPr>
                        <a:t>a ** b</a:t>
                      </a:r>
                      <a:endParaRPr lang="tr-TR" sz="2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>
                          <a:latin typeface="Courier New" panose="02070309020205020404" pitchFamily="49" charset="0"/>
                        </a:rPr>
                        <a:t>2**3</a:t>
                      </a:r>
                      <a:endParaRPr lang="ru-RU" sz="2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59399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07487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4E98A89D-C3D1-0328-44B1-5FE021D4C9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6652356"/>
              </p:ext>
            </p:extLst>
          </p:nvPr>
        </p:nvGraphicFramePr>
        <p:xfrm>
          <a:off x="1357459" y="1765426"/>
          <a:ext cx="10402990" cy="4853938"/>
        </p:xfrm>
        <a:graphic>
          <a:graphicData uri="http://schemas.openxmlformats.org/drawingml/2006/table">
            <a:tbl>
              <a:tblPr/>
              <a:tblGrid>
                <a:gridCol w="3612892">
                  <a:extLst>
                    <a:ext uri="{9D8B030D-6E8A-4147-A177-3AD203B41FA5}">
                      <a16:colId xmlns:a16="http://schemas.microsoft.com/office/drawing/2014/main" val="1304136198"/>
                    </a:ext>
                  </a:extLst>
                </a:gridCol>
                <a:gridCol w="1548143">
                  <a:extLst>
                    <a:ext uri="{9D8B030D-6E8A-4147-A177-3AD203B41FA5}">
                      <a16:colId xmlns:a16="http://schemas.microsoft.com/office/drawing/2014/main" val="3692984525"/>
                    </a:ext>
                  </a:extLst>
                </a:gridCol>
                <a:gridCol w="1575303">
                  <a:extLst>
                    <a:ext uri="{9D8B030D-6E8A-4147-A177-3AD203B41FA5}">
                      <a16:colId xmlns:a16="http://schemas.microsoft.com/office/drawing/2014/main" val="577789121"/>
                    </a:ext>
                  </a:extLst>
                </a:gridCol>
                <a:gridCol w="2199992">
                  <a:extLst>
                    <a:ext uri="{9D8B030D-6E8A-4147-A177-3AD203B41FA5}">
                      <a16:colId xmlns:a16="http://schemas.microsoft.com/office/drawing/2014/main" val="2106257001"/>
                    </a:ext>
                  </a:extLst>
                </a:gridCol>
                <a:gridCol w="1466660">
                  <a:extLst>
                    <a:ext uri="{9D8B030D-6E8A-4147-A177-3AD203B41FA5}">
                      <a16:colId xmlns:a16="http://schemas.microsoft.com/office/drawing/2014/main" val="4079075895"/>
                    </a:ext>
                  </a:extLst>
                </a:gridCol>
              </a:tblGrid>
              <a:tr h="5181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8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Funksiya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80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Operator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8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Ma’nosi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8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8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Natija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154240"/>
                  </a:ext>
                </a:extLst>
              </a:tr>
              <a:tr h="5954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np.equal(a, b)</a:t>
                      </a:r>
                      <a:endParaRPr lang="tr-TR" sz="2000" b="1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Courier New" panose="02070309020205020404" pitchFamily="49" charset="0"/>
                        </a:rPr>
                        <a:t>a == b</a:t>
                      </a:r>
                      <a:endParaRPr lang="tr-TR" sz="2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Tengmi?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>
                          <a:latin typeface="Courier New" panose="02070309020205020404" pitchFamily="49" charset="0"/>
                        </a:rPr>
                        <a:t>[1,2]==[1,3]</a:t>
                      </a:r>
                      <a:endParaRPr lang="ru-RU" sz="2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[True False]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287373"/>
                  </a:ext>
                </a:extLst>
              </a:tr>
              <a:tr h="8124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np.not_equal(a, b)</a:t>
                      </a:r>
                      <a:endParaRPr lang="en-US" sz="2000" b="1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Courier New" panose="02070309020205020404" pitchFamily="49" charset="0"/>
                        </a:rPr>
                        <a:t>a != b</a:t>
                      </a:r>
                      <a:endParaRPr lang="tr-TR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Teng emasmi?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>
                          <a:latin typeface="Courier New" panose="02070309020205020404" pitchFamily="49" charset="0"/>
                        </a:rPr>
                        <a:t>[1,2]!=[1,3]</a:t>
                      </a:r>
                      <a:endParaRPr lang="ru-RU" sz="2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[False True]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2187490"/>
                  </a:ext>
                </a:extLst>
              </a:tr>
              <a:tr h="72661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np.greater(a, b)</a:t>
                      </a:r>
                      <a:endParaRPr lang="tr-TR" sz="2000" b="1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Courier New" panose="02070309020205020404" pitchFamily="49" charset="0"/>
                        </a:rPr>
                        <a:t>a &gt; b</a:t>
                      </a:r>
                      <a:endParaRPr lang="tr-TR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Kattami?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>
                          <a:latin typeface="Courier New" panose="02070309020205020404" pitchFamily="49" charset="0"/>
                        </a:rPr>
                        <a:t>[3,5]&gt;[2,6]</a:t>
                      </a:r>
                      <a:endParaRPr lang="ru-RU" sz="2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[True False]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821988"/>
                  </a:ext>
                </a:extLst>
              </a:tr>
              <a:tr h="6880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np.greater_equal(a, b)</a:t>
                      </a:r>
                      <a:endParaRPr lang="en-US" sz="2000" b="1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Courier New" panose="02070309020205020404" pitchFamily="49" charset="0"/>
                        </a:rPr>
                        <a:t>a &gt;= b</a:t>
                      </a:r>
                      <a:endParaRPr lang="tr-TR" sz="2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>
                          <a:latin typeface="Courier New" panose="02070309020205020404" pitchFamily="49" charset="0"/>
                        </a:rPr>
                        <a:t>[3,5]&gt;=[3,6]</a:t>
                      </a:r>
                      <a:endParaRPr lang="ru-RU" sz="2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[True False]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6127783"/>
                  </a:ext>
                </a:extLst>
              </a:tr>
              <a:tr h="7007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np.less(a, b)</a:t>
                      </a:r>
                      <a:endParaRPr lang="tr-TR" sz="2000" b="1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Courier New" panose="02070309020205020404" pitchFamily="49" charset="0"/>
                        </a:rPr>
                        <a:t>a &lt; b</a:t>
                      </a:r>
                      <a:endParaRPr lang="tr-TR" sz="2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Kichikmi?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>
                          <a:latin typeface="Courier New" panose="02070309020205020404" pitchFamily="49" charset="0"/>
                        </a:rPr>
                        <a:t>[1,4]&lt;[2,3]</a:t>
                      </a:r>
                      <a:endParaRPr lang="ru-RU" sz="2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[True False]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0080531"/>
                  </a:ext>
                </a:extLst>
              </a:tr>
              <a:tr h="8124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 err="1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np.less_equal</a:t>
                      </a:r>
                      <a:r>
                        <a:rPr lang="en-US" sz="2000" b="1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(a, b)</a:t>
                      </a:r>
                      <a:endParaRPr lang="en-US" sz="20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Courier New" panose="02070309020205020404" pitchFamily="49" charset="0"/>
                        </a:rPr>
                        <a:t>a &lt;= b</a:t>
                      </a:r>
                      <a:endParaRPr lang="tr-TR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>
                          <a:latin typeface="Courier New" panose="02070309020205020404" pitchFamily="49" charset="0"/>
                        </a:rPr>
                        <a:t>[1,4]&lt;=[1,5]</a:t>
                      </a:r>
                      <a:endParaRPr lang="ru-RU" sz="2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[True True]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685979"/>
                  </a:ext>
                </a:extLst>
              </a:tr>
            </a:tbl>
          </a:graphicData>
        </a:graphic>
      </p:graphicFrame>
      <p:pic>
        <p:nvPicPr>
          <p:cNvPr id="3" name="Picture 2" descr="Numpy Logo Icons for Data Science and Programming">
            <a:extLst>
              <a:ext uri="{FF2B5EF4-FFF2-40B4-BE49-F238E27FC236}">
                <a16:creationId xmlns:a16="http://schemas.microsoft.com/office/drawing/2014/main" id="{B76378FE-D788-391E-E50F-2D5D03E23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266EF6-85D3-D77B-7CC5-D0FC1FA975D5}"/>
              </a:ext>
            </a:extLst>
          </p:cNvPr>
          <p:cNvSpPr txBox="1"/>
          <p:nvPr/>
        </p:nvSpPr>
        <p:spPr>
          <a:xfrm>
            <a:off x="1357459" y="340564"/>
            <a:ext cx="8374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FUNKSIYALAR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6E21F1-9E51-D939-A6CF-0EB4491A2706}"/>
              </a:ext>
            </a:extLst>
          </p:cNvPr>
          <p:cNvSpPr txBox="1"/>
          <p:nvPr/>
        </p:nvSpPr>
        <p:spPr>
          <a:xfrm>
            <a:off x="1357459" y="1104465"/>
            <a:ext cx="6097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</a:t>
            </a:r>
            <a:r>
              <a:rPr lang="en-US" sz="2400" b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taqqoslash</a:t>
            </a:r>
            <a:r>
              <a:rPr lang="en-US" sz="2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funksiyalar</a:t>
            </a:r>
            <a:r>
              <a:rPr lang="tr-TR" sz="2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4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262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C1AF3FA-8DB9-501A-C58B-C5091DCA0EE2}"/>
              </a:ext>
            </a:extLst>
          </p:cNvPr>
          <p:cNvSpPr txBox="1"/>
          <p:nvPr/>
        </p:nvSpPr>
        <p:spPr>
          <a:xfrm>
            <a:off x="317927" y="2382993"/>
            <a:ext cx="92095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NUMPYDA MASSIVLAR</a:t>
            </a:r>
          </a:p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YARATISH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3D0FEF9-B94E-56BC-0511-DFEA0231C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993" y="4780935"/>
            <a:ext cx="4615699" cy="207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1759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2275FA8B-7872-BB5B-03D9-A7FFB0BCD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3413F3-2F2A-52C1-1059-EECDC78932D0}"/>
              </a:ext>
            </a:extLst>
          </p:cNvPr>
          <p:cNvSpPr txBox="1"/>
          <p:nvPr/>
        </p:nvSpPr>
        <p:spPr>
          <a:xfrm>
            <a:off x="1357459" y="340564"/>
            <a:ext cx="8374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FUNKSIYALAR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CE208A8D-7136-C2B5-73AA-AA5CE473B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136849"/>
              </p:ext>
            </p:extLst>
          </p:nvPr>
        </p:nvGraphicFramePr>
        <p:xfrm>
          <a:off x="1422902" y="1629285"/>
          <a:ext cx="10301335" cy="5061226"/>
        </p:xfrm>
        <a:graphic>
          <a:graphicData uri="http://schemas.openxmlformats.org/drawingml/2006/table">
            <a:tbl>
              <a:tblPr/>
              <a:tblGrid>
                <a:gridCol w="2986136">
                  <a:extLst>
                    <a:ext uri="{9D8B030D-6E8A-4147-A177-3AD203B41FA5}">
                      <a16:colId xmlns:a16="http://schemas.microsoft.com/office/drawing/2014/main" val="2162614598"/>
                    </a:ext>
                  </a:extLst>
                </a:gridCol>
                <a:gridCol w="2648564">
                  <a:extLst>
                    <a:ext uri="{9D8B030D-6E8A-4147-A177-3AD203B41FA5}">
                      <a16:colId xmlns:a16="http://schemas.microsoft.com/office/drawing/2014/main" val="4146820025"/>
                    </a:ext>
                  </a:extLst>
                </a:gridCol>
                <a:gridCol w="3307421">
                  <a:extLst>
                    <a:ext uri="{9D8B030D-6E8A-4147-A177-3AD203B41FA5}">
                      <a16:colId xmlns:a16="http://schemas.microsoft.com/office/drawing/2014/main" val="1761736695"/>
                    </a:ext>
                  </a:extLst>
                </a:gridCol>
                <a:gridCol w="1359214">
                  <a:extLst>
                    <a:ext uri="{9D8B030D-6E8A-4147-A177-3AD203B41FA5}">
                      <a16:colId xmlns:a16="http://schemas.microsoft.com/office/drawing/2014/main" val="519282800"/>
                    </a:ext>
                  </a:extLst>
                </a:gridCol>
              </a:tblGrid>
              <a:tr h="5061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 b="1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Funksiya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 b="1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Nima qiladi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 b="1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 b="1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Natija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2311"/>
                  </a:ext>
                </a:extLst>
              </a:tr>
              <a:tr h="8857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np.maximum(a, b)</a:t>
                      </a:r>
                      <a:endParaRPr lang="tr-TR" sz="2000" b="1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Elementma-element maksimum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Courier New" panose="02070309020205020404" pitchFamily="49" charset="0"/>
                        </a:rPr>
                        <a:t>maximum([1,5],[3,4])</a:t>
                      </a:r>
                      <a:endParaRPr lang="tr-TR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[3 5]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2574872"/>
                  </a:ext>
                </a:extLst>
              </a:tr>
              <a:tr h="8857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np.minimum(a, b)</a:t>
                      </a:r>
                      <a:endParaRPr lang="tr-TR" sz="2000" b="1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Elementma-element minimum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Courier New" panose="02070309020205020404" pitchFamily="49" charset="0"/>
                        </a:rPr>
                        <a:t>minimum([1,5],[3,4])</a:t>
                      </a:r>
                      <a:endParaRPr lang="tr-TR" sz="2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[1 4]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306800"/>
                  </a:ext>
                </a:extLst>
              </a:tr>
              <a:tr h="8857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np.fmax(a, b)</a:t>
                      </a:r>
                      <a:endParaRPr lang="tr-TR" sz="2000" b="1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NaN’ni e’tiborsiz qoldirib max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Courier New" panose="02070309020205020404" pitchFamily="49" charset="0"/>
                        </a:rPr>
                        <a:t>fmax([1,np.nan],[2,3])</a:t>
                      </a:r>
                      <a:endParaRPr lang="tr-TR" sz="2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[2 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9348016"/>
                  </a:ext>
                </a:extLst>
              </a:tr>
              <a:tr h="8857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np.fmin(a, b)</a:t>
                      </a:r>
                      <a:endParaRPr lang="tr-TR" sz="2000" b="1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NaN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 e’tiborsiz qoldirib min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i-FI" sz="2000">
                          <a:latin typeface="Courier New" panose="02070309020205020404" pitchFamily="49" charset="0"/>
                        </a:rPr>
                        <a:t>fmin([1,np.nan],[2,3])</a:t>
                      </a:r>
                      <a:endParaRPr lang="fi-FI" sz="2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[1 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0378125"/>
                  </a:ext>
                </a:extLst>
              </a:tr>
              <a:tr h="5061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np.hypot(x, y)</a:t>
                      </a:r>
                      <a:endParaRPr lang="tr-TR" sz="2000" b="1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√(x² + y²)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Courier New" panose="02070309020205020404" pitchFamily="49" charset="0"/>
                        </a:rPr>
                        <a:t>hypot(3,4)</a:t>
                      </a:r>
                      <a:endParaRPr lang="tr-TR" sz="2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7323471"/>
                  </a:ext>
                </a:extLst>
              </a:tr>
              <a:tr h="5061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np.copysign(a, b)</a:t>
                      </a:r>
                      <a:endParaRPr lang="tr-TR" sz="20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ga b belgini beradi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Courier New" panose="02070309020205020404" pitchFamily="49" charset="0"/>
                        </a:rPr>
                        <a:t>copysign(5,-2)</a:t>
                      </a:r>
                      <a:endParaRPr lang="tr-TR" sz="2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724222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B69D193-E221-CA57-0471-E0D67A203436}"/>
              </a:ext>
            </a:extLst>
          </p:cNvPr>
          <p:cNvSpPr txBox="1"/>
          <p:nvPr/>
        </p:nvSpPr>
        <p:spPr>
          <a:xfrm>
            <a:off x="1357459" y="1046479"/>
            <a:ext cx="6097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Maxsus</a:t>
            </a:r>
            <a:r>
              <a:rPr lang="en-US" sz="2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binary </a:t>
            </a:r>
            <a:r>
              <a:rPr lang="en-US" sz="2400" b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funksiyalar</a:t>
            </a:r>
            <a:r>
              <a:rPr lang="tr-TR" sz="2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4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1168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Numpy Logo Icons for Data Science and Programming">
            <a:extLst>
              <a:ext uri="{FF2B5EF4-FFF2-40B4-BE49-F238E27FC236}">
                <a16:creationId xmlns:a16="http://schemas.microsoft.com/office/drawing/2014/main" id="{3EB6BC0C-B2E1-59D6-765B-17A8D81E4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767848-BF42-4377-3AB6-88FE45EF5CA2}"/>
              </a:ext>
            </a:extLst>
          </p:cNvPr>
          <p:cNvSpPr txBox="1"/>
          <p:nvPr/>
        </p:nvSpPr>
        <p:spPr>
          <a:xfrm>
            <a:off x="1357459" y="340564"/>
            <a:ext cx="8374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FUNKSIYALAR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E8928E59-3A99-1AC7-BB91-5DE816B56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098310"/>
              </p:ext>
            </p:extLst>
          </p:nvPr>
        </p:nvGraphicFramePr>
        <p:xfrm>
          <a:off x="1457047" y="1674891"/>
          <a:ext cx="10556901" cy="4924244"/>
        </p:xfrm>
        <a:graphic>
          <a:graphicData uri="http://schemas.openxmlformats.org/drawingml/2006/table">
            <a:tbl>
              <a:tblPr/>
              <a:tblGrid>
                <a:gridCol w="4556929">
                  <a:extLst>
                    <a:ext uri="{9D8B030D-6E8A-4147-A177-3AD203B41FA5}">
                      <a16:colId xmlns:a16="http://schemas.microsoft.com/office/drawing/2014/main" val="1879883173"/>
                    </a:ext>
                  </a:extLst>
                </a:gridCol>
                <a:gridCol w="1957886">
                  <a:extLst>
                    <a:ext uri="{9D8B030D-6E8A-4147-A177-3AD203B41FA5}">
                      <a16:colId xmlns:a16="http://schemas.microsoft.com/office/drawing/2014/main" val="4028427916"/>
                    </a:ext>
                  </a:extLst>
                </a:gridCol>
                <a:gridCol w="2282696">
                  <a:extLst>
                    <a:ext uri="{9D8B030D-6E8A-4147-A177-3AD203B41FA5}">
                      <a16:colId xmlns:a16="http://schemas.microsoft.com/office/drawing/2014/main" val="2877363381"/>
                    </a:ext>
                  </a:extLst>
                </a:gridCol>
                <a:gridCol w="1759390">
                  <a:extLst>
                    <a:ext uri="{9D8B030D-6E8A-4147-A177-3AD203B41FA5}">
                      <a16:colId xmlns:a16="http://schemas.microsoft.com/office/drawing/2014/main" val="746131685"/>
                    </a:ext>
                  </a:extLst>
                </a:gridCol>
              </a:tblGrid>
              <a:tr h="6518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 b="1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Funksiya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 b="1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Nima qiladi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 b="1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 b="1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Natija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8408588"/>
                  </a:ext>
                </a:extLst>
              </a:tr>
              <a:tr h="9687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np.char.add(a, b)</a:t>
                      </a:r>
                      <a:endParaRPr lang="en-US" sz="2000" b="1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Matnlarni qo‘shadi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Courier New" panose="02070309020205020404" pitchFamily="49" charset="0"/>
                        </a:rPr>
                        <a:t>["AI","DS"] + ["2025","2026"]</a:t>
                      </a:r>
                      <a:endParaRPr lang="tr-TR" sz="2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["AI2025","DS2026"]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3987843"/>
                  </a:ext>
                </a:extLst>
              </a:tr>
              <a:tr h="9548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2000" b="1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np.char.multiply(a, n)</a:t>
                      </a:r>
                      <a:endParaRPr lang="pt-BR" sz="2000" b="1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Matnni n marta takrorlaydi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Courier New" panose="02070309020205020404" pitchFamily="49" charset="0"/>
                        </a:rPr>
                        <a:t>"AI"*2</a:t>
                      </a:r>
                      <a:endParaRPr lang="tr-TR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"AIAI"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16141"/>
                  </a:ext>
                </a:extLst>
              </a:tr>
              <a:tr h="5456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np.char.mod(a, b)</a:t>
                      </a:r>
                      <a:endParaRPr lang="tr-TR" sz="2000" b="1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Formatlash (%)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Courier New" panose="02070309020205020404" pitchFamily="49" charset="0"/>
                        </a:rPr>
                        <a:t>"%s-%d"</a:t>
                      </a:r>
                      <a:endParaRPr lang="tr-TR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"AI-1"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597771"/>
                  </a:ext>
                </a:extLst>
              </a:tr>
              <a:tr h="8111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np.char.equal(a, b)</a:t>
                      </a:r>
                      <a:endParaRPr lang="tr-TR" sz="20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Tengmi?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Courier New" panose="02070309020205020404" pitchFamily="49" charset="0"/>
                        </a:rPr>
                        <a:t>["AI"]==["ML"]</a:t>
                      </a:r>
                      <a:endParaRPr lang="tr-TR" sz="2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610318"/>
                  </a:ext>
                </a:extLst>
              </a:tr>
              <a:tr h="9548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 err="1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np.char.not_equal</a:t>
                      </a:r>
                      <a:r>
                        <a:rPr lang="en-US" sz="2000" b="1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(a, b)</a:t>
                      </a:r>
                      <a:endParaRPr lang="en-US" sz="20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Teng emasmi?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ru-RU" sz="2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61523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5B4F152-E52D-90B0-4CF1-7B488EBD29EE}"/>
              </a:ext>
            </a:extLst>
          </p:cNvPr>
          <p:cNvSpPr txBox="1"/>
          <p:nvPr/>
        </p:nvSpPr>
        <p:spPr>
          <a:xfrm>
            <a:off x="1357459" y="1069282"/>
            <a:ext cx="6097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 Binary funksiyalar</a:t>
            </a:r>
            <a:endParaRPr lang="ru-RU" sz="24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9936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D20DD38E-E61A-4E73-6F6B-2811BB968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E9755D-E97A-B026-D3D0-25E95903733D}"/>
              </a:ext>
            </a:extLst>
          </p:cNvPr>
          <p:cNvSpPr txBox="1"/>
          <p:nvPr/>
        </p:nvSpPr>
        <p:spPr>
          <a:xfrm>
            <a:off x="1357459" y="340564"/>
            <a:ext cx="8374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UNARY FUNKSIYALAR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1DCE85-9CBF-394F-FE8F-180F4420BC0B}"/>
              </a:ext>
            </a:extLst>
          </p:cNvPr>
          <p:cNvSpPr txBox="1"/>
          <p:nvPr/>
        </p:nvSpPr>
        <p:spPr>
          <a:xfrm>
            <a:off x="1428184" y="1385241"/>
            <a:ext cx="102236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tr-TR" sz="2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nary funksiyalar</a:t>
            </a:r>
            <a:r>
              <a:rPr lang="tr-TR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bu bitta massiv yoki skalar qiymat ustida amal bajaruvchi funksiyalar. Ular har bir element ustida alohida-alohida ishlaydi va yangi massiv qaytaradi.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EE2AA0-67B8-7A65-66B9-4C64B4C0D669}"/>
              </a:ext>
            </a:extLst>
          </p:cNvPr>
          <p:cNvSpPr txBox="1"/>
          <p:nvPr/>
        </p:nvSpPr>
        <p:spPr>
          <a:xfrm>
            <a:off x="1502314" y="3317464"/>
            <a:ext cx="3288670" cy="3674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75"/>
              </a:lnSpc>
              <a:buNone/>
            </a:pPr>
            <a:r>
              <a:rPr lang="tr-TR" sz="240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np.ufunc(x)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ABA950-3968-0375-F5F3-7E326EB50C24}"/>
              </a:ext>
            </a:extLst>
          </p:cNvPr>
          <p:cNvSpPr txBox="1"/>
          <p:nvPr/>
        </p:nvSpPr>
        <p:spPr>
          <a:xfrm>
            <a:off x="1428184" y="2880752"/>
            <a:ext cx="18836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Sintaksis</a:t>
            </a:r>
            <a:r>
              <a:rPr lang="en-US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0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1312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89400-840B-7994-ECBB-C76450EBB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C8EE0FF5-BBF1-B60E-EE75-D35C18716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36FB35-531F-945F-B97E-8990EA9F8A5D}"/>
              </a:ext>
            </a:extLst>
          </p:cNvPr>
          <p:cNvSpPr txBox="1"/>
          <p:nvPr/>
        </p:nvSpPr>
        <p:spPr>
          <a:xfrm>
            <a:off x="1357459" y="925093"/>
            <a:ext cx="6097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NumPy </a:t>
            </a:r>
            <a:r>
              <a:rPr lang="en-US" sz="2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tr-TR" sz="2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rigonometrik funksiyalar:</a:t>
            </a:r>
            <a:endParaRPr lang="ru-RU" sz="24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4055DD17-5D48-9A64-E8DC-2D1205079343}"/>
              </a:ext>
            </a:extLst>
          </p:cNvPr>
          <p:cNvGraphicFramePr>
            <a:graphicFrameLocks noGrp="1"/>
          </p:cNvGraphicFramePr>
          <p:nvPr/>
        </p:nvGraphicFramePr>
        <p:xfrm>
          <a:off x="1448554" y="1581569"/>
          <a:ext cx="10139882" cy="4950249"/>
        </p:xfrm>
        <a:graphic>
          <a:graphicData uri="http://schemas.openxmlformats.org/drawingml/2006/table">
            <a:tbl>
              <a:tblPr/>
              <a:tblGrid>
                <a:gridCol w="2562131">
                  <a:extLst>
                    <a:ext uri="{9D8B030D-6E8A-4147-A177-3AD203B41FA5}">
                      <a16:colId xmlns:a16="http://schemas.microsoft.com/office/drawing/2014/main" val="2784264610"/>
                    </a:ext>
                  </a:extLst>
                </a:gridCol>
                <a:gridCol w="2181885">
                  <a:extLst>
                    <a:ext uri="{9D8B030D-6E8A-4147-A177-3AD203B41FA5}">
                      <a16:colId xmlns:a16="http://schemas.microsoft.com/office/drawing/2014/main" val="3300527591"/>
                    </a:ext>
                  </a:extLst>
                </a:gridCol>
                <a:gridCol w="2910460">
                  <a:extLst>
                    <a:ext uri="{9D8B030D-6E8A-4147-A177-3AD203B41FA5}">
                      <a16:colId xmlns:a16="http://schemas.microsoft.com/office/drawing/2014/main" val="3965595238"/>
                    </a:ext>
                  </a:extLst>
                </a:gridCol>
                <a:gridCol w="2485406">
                  <a:extLst>
                    <a:ext uri="{9D8B030D-6E8A-4147-A177-3AD203B41FA5}">
                      <a16:colId xmlns:a16="http://schemas.microsoft.com/office/drawing/2014/main" val="565825846"/>
                    </a:ext>
                  </a:extLst>
                </a:gridCol>
              </a:tblGrid>
              <a:tr h="3725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Funksiya</a:t>
                      </a:r>
                    </a:p>
                  </a:txBody>
                  <a:tcPr marL="82101" marR="82101" marT="41050" marB="41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 err="1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Tasnif</a:t>
                      </a:r>
                      <a:endParaRPr lang="tr-TR" sz="20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01" marR="82101" marT="41050" marB="41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Qayerda ishlatiladi (DS)</a:t>
                      </a:r>
                    </a:p>
                  </a:txBody>
                  <a:tcPr marL="82101" marR="82101" marT="41050" marB="41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Misol</a:t>
                      </a:r>
                      <a:r>
                        <a:rPr lang="en-US" sz="2000" b="1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endParaRPr lang="tr-TR" sz="20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01" marR="82101" marT="41050" marB="41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318405"/>
                  </a:ext>
                </a:extLst>
              </a:tr>
              <a:tr h="6519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800" b="1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np.sin(x)</a:t>
                      </a:r>
                      <a:endParaRPr lang="tr-TR" sz="1800" b="1">
                        <a:solidFill>
                          <a:srgbClr val="00B0F0"/>
                        </a:solidFill>
                      </a:endParaRPr>
                    </a:p>
                  </a:txBody>
                  <a:tcPr marL="82101" marR="82101" marT="41050" marB="41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Sinus</a:t>
                      </a:r>
                    </a:p>
                  </a:txBody>
                  <a:tcPr marL="82101" marR="82101" marT="41050" marB="41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Signal processing, vaqt qatorlari, mavsumiylik</a:t>
                      </a:r>
                    </a:p>
                  </a:txBody>
                  <a:tcPr marL="82101" marR="82101" marT="41050" marB="41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600" dirty="0">
                          <a:latin typeface="Courier New" panose="02070309020205020404" pitchFamily="49" charset="0"/>
                        </a:rPr>
                        <a:t>np.sin(np.pi/2)</a:t>
                      </a:r>
                      <a:endParaRPr lang="tr-TR" sz="1600" dirty="0"/>
                    </a:p>
                  </a:txBody>
                  <a:tcPr marL="82101" marR="82101" marT="41050" marB="41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2319489"/>
                  </a:ext>
                </a:extLst>
              </a:tr>
              <a:tr h="6519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800" b="1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np.cos(x)</a:t>
                      </a:r>
                      <a:endParaRPr lang="tr-TR" sz="1800" b="1">
                        <a:solidFill>
                          <a:srgbClr val="00B0F0"/>
                        </a:solidFill>
                      </a:endParaRPr>
                    </a:p>
                  </a:txBody>
                  <a:tcPr marL="82101" marR="82101" marT="41050" marB="41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Kosinus</a:t>
                      </a:r>
                    </a:p>
                  </a:txBody>
                  <a:tcPr marL="82101" marR="82101" marT="41050" marB="41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 engineering,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siklik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ma’lumotlar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(oy,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soat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82101" marR="82101" marT="41050" marB="41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600">
                          <a:latin typeface="Courier New" panose="02070309020205020404" pitchFamily="49" charset="0"/>
                        </a:rPr>
                        <a:t>np.cos(0)</a:t>
                      </a:r>
                      <a:endParaRPr lang="tr-TR" sz="1600"/>
                    </a:p>
                  </a:txBody>
                  <a:tcPr marL="82101" marR="82101" marT="41050" marB="41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659221"/>
                  </a:ext>
                </a:extLst>
              </a:tr>
              <a:tr h="6519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800" b="1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np.tan(x)</a:t>
                      </a:r>
                      <a:endParaRPr lang="tr-TR" sz="1800" b="1">
                        <a:solidFill>
                          <a:srgbClr val="00B0F0"/>
                        </a:solidFill>
                      </a:endParaRPr>
                    </a:p>
                  </a:txBody>
                  <a:tcPr marL="82101" marR="82101" marT="41050" marB="41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Tangens</a:t>
                      </a:r>
                    </a:p>
                  </a:txBody>
                  <a:tcPr marL="82101" marR="82101" marT="41050" marB="41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Geometriya, gradient hisoblash</a:t>
                      </a:r>
                    </a:p>
                  </a:txBody>
                  <a:tcPr marL="82101" marR="82101" marT="41050" marB="41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600">
                          <a:latin typeface="Courier New" panose="02070309020205020404" pitchFamily="49" charset="0"/>
                        </a:rPr>
                        <a:t>np.tan(np.pi/4)</a:t>
                      </a:r>
                      <a:endParaRPr lang="tr-TR" sz="1600"/>
                    </a:p>
                  </a:txBody>
                  <a:tcPr marL="82101" marR="82101" marT="41050" marB="41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9893159"/>
                  </a:ext>
                </a:extLst>
              </a:tr>
              <a:tr h="6519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800" b="1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np.arctan(x)</a:t>
                      </a:r>
                      <a:endParaRPr lang="tr-TR" sz="1800" b="1">
                        <a:solidFill>
                          <a:srgbClr val="00B0F0"/>
                        </a:solidFill>
                      </a:endParaRPr>
                    </a:p>
                  </a:txBody>
                  <a:tcPr marL="82101" marR="82101" marT="41050" marB="41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Arctan (teskari)</a:t>
                      </a:r>
                    </a:p>
                  </a:txBody>
                  <a:tcPr marL="82101" marR="82101" marT="41050" marB="41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Burchak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topish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yo‘nalish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aniqlash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01" marR="82101" marT="41050" marB="41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600">
                          <a:latin typeface="Courier New" panose="02070309020205020404" pitchFamily="49" charset="0"/>
                        </a:rPr>
                        <a:t>np.arctan(1)</a:t>
                      </a:r>
                      <a:endParaRPr lang="tr-TR" sz="1600"/>
                    </a:p>
                  </a:txBody>
                  <a:tcPr marL="82101" marR="82101" marT="41050" marB="41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0201235"/>
                  </a:ext>
                </a:extLst>
              </a:tr>
              <a:tr h="6519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800" b="1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np.arctan2(y, x)</a:t>
                      </a:r>
                      <a:endParaRPr lang="tr-TR" sz="1800" b="1">
                        <a:solidFill>
                          <a:srgbClr val="00B0F0"/>
                        </a:solidFill>
                      </a:endParaRPr>
                    </a:p>
                  </a:txBody>
                  <a:tcPr marL="82101" marR="82101" marT="41050" marB="41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To‘liq burchak hisoblash</a:t>
                      </a:r>
                    </a:p>
                  </a:txBody>
                  <a:tcPr marL="82101" marR="82101" marT="41050" marB="41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Koordinata tizimi, vector direction</a:t>
                      </a:r>
                    </a:p>
                  </a:txBody>
                  <a:tcPr marL="82101" marR="82101" marT="41050" marB="41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600">
                          <a:latin typeface="Courier New" panose="02070309020205020404" pitchFamily="49" charset="0"/>
                        </a:rPr>
                        <a:t>np.arctan2(1,1)</a:t>
                      </a:r>
                      <a:endParaRPr lang="tr-TR" sz="1600"/>
                    </a:p>
                  </a:txBody>
                  <a:tcPr marL="82101" marR="82101" marT="41050" marB="41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2370522"/>
                  </a:ext>
                </a:extLst>
              </a:tr>
              <a:tr h="6519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800" b="1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np.radians(x)</a:t>
                      </a:r>
                      <a:endParaRPr lang="tr-TR" sz="1800" b="1">
                        <a:solidFill>
                          <a:srgbClr val="00B0F0"/>
                        </a:solidFill>
                      </a:endParaRPr>
                    </a:p>
                  </a:txBody>
                  <a:tcPr marL="82101" marR="82101" marT="41050" marB="41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Gradus → Radian</a:t>
                      </a:r>
                    </a:p>
                  </a:txBody>
                  <a:tcPr marL="82101" marR="82101" marT="41050" marB="41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 ma’lumotlarni tayyorlash</a:t>
                      </a:r>
                    </a:p>
                  </a:txBody>
                  <a:tcPr marL="82101" marR="82101" marT="41050" marB="41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600">
                          <a:latin typeface="Courier New" panose="02070309020205020404" pitchFamily="49" charset="0"/>
                        </a:rPr>
                        <a:t>np.radians(90)</a:t>
                      </a:r>
                      <a:endParaRPr lang="tr-TR" sz="1600"/>
                    </a:p>
                  </a:txBody>
                  <a:tcPr marL="82101" marR="82101" marT="41050" marB="41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6794428"/>
                  </a:ext>
                </a:extLst>
              </a:tr>
              <a:tr h="6519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800" b="1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np.degrees(x)</a:t>
                      </a:r>
                      <a:endParaRPr lang="tr-TR" sz="1800" b="1" dirty="0">
                        <a:solidFill>
                          <a:srgbClr val="00B0F0"/>
                        </a:solidFill>
                      </a:endParaRPr>
                    </a:p>
                  </a:txBody>
                  <a:tcPr marL="82101" marR="82101" marT="41050" marB="41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Radian → Gradus</a:t>
                      </a:r>
                    </a:p>
                  </a:txBody>
                  <a:tcPr marL="82101" marR="82101" marT="41050" marB="41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Natijani tushunarli ko‘rsatish</a:t>
                      </a:r>
                    </a:p>
                  </a:txBody>
                  <a:tcPr marL="82101" marR="82101" marT="41050" marB="41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1600" dirty="0">
                          <a:latin typeface="Courier New" panose="02070309020205020404" pitchFamily="49" charset="0"/>
                        </a:rPr>
                        <a:t>np.degrees(np.pi)</a:t>
                      </a:r>
                      <a:endParaRPr lang="tr-TR" sz="1600" dirty="0"/>
                    </a:p>
                  </a:txBody>
                  <a:tcPr marL="82101" marR="82101" marT="41050" marB="41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24112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6600EE9-63A7-BA01-1D9C-7A6B4739B904}"/>
              </a:ext>
            </a:extLst>
          </p:cNvPr>
          <p:cNvSpPr txBox="1"/>
          <p:nvPr/>
        </p:nvSpPr>
        <p:spPr>
          <a:xfrm>
            <a:off x="1357459" y="340564"/>
            <a:ext cx="8374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UNARY FUNKSIYALAR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7264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34922-7B9B-760F-BABB-4A3DB7069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CFD20D2C-170D-CE02-D41F-78BE12F6C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22A3086A-88E7-E55A-F758-3B954AB0F896}"/>
              </a:ext>
            </a:extLst>
          </p:cNvPr>
          <p:cNvGraphicFramePr>
            <a:graphicFrameLocks noGrp="1"/>
          </p:cNvGraphicFramePr>
          <p:nvPr/>
        </p:nvGraphicFramePr>
        <p:xfrm>
          <a:off x="1462629" y="1516308"/>
          <a:ext cx="9664080" cy="5096826"/>
        </p:xfrm>
        <a:graphic>
          <a:graphicData uri="http://schemas.openxmlformats.org/drawingml/2006/table">
            <a:tbl>
              <a:tblPr/>
              <a:tblGrid>
                <a:gridCol w="2602377">
                  <a:extLst>
                    <a:ext uri="{9D8B030D-6E8A-4147-A177-3AD203B41FA5}">
                      <a16:colId xmlns:a16="http://schemas.microsoft.com/office/drawing/2014/main" val="598353904"/>
                    </a:ext>
                  </a:extLst>
                </a:gridCol>
                <a:gridCol w="3860123">
                  <a:extLst>
                    <a:ext uri="{9D8B030D-6E8A-4147-A177-3AD203B41FA5}">
                      <a16:colId xmlns:a16="http://schemas.microsoft.com/office/drawing/2014/main" val="1399087767"/>
                    </a:ext>
                  </a:extLst>
                </a:gridCol>
                <a:gridCol w="3201580">
                  <a:extLst>
                    <a:ext uri="{9D8B030D-6E8A-4147-A177-3AD203B41FA5}">
                      <a16:colId xmlns:a16="http://schemas.microsoft.com/office/drawing/2014/main" val="4028428648"/>
                    </a:ext>
                  </a:extLst>
                </a:gridCol>
              </a:tblGrid>
              <a:tr h="6567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 b="1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Funksiya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 b="1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Vazifasi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 b="1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Misol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23556"/>
                  </a:ext>
                </a:extLst>
              </a:tr>
              <a:tr h="6567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np.power(a, n)</a:t>
                      </a:r>
                      <a:endParaRPr lang="tr-TR" sz="2000" b="1">
                        <a:solidFill>
                          <a:srgbClr val="00B0F0"/>
                        </a:solidFill>
                      </a:endParaRP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ni n-darajaga oshiradi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Courier New" panose="02070309020205020404" pitchFamily="49" charset="0"/>
                        </a:rPr>
                        <a:t>np.power(2,3)</a:t>
                      </a:r>
                      <a:r>
                        <a:rPr lang="tr-TR" sz="2000"/>
                        <a:t> → 8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17873"/>
                  </a:ext>
                </a:extLst>
              </a:tr>
              <a:tr h="3749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a ** n</a:t>
                      </a:r>
                      <a:endParaRPr lang="tr-TR" sz="2000" b="1">
                        <a:solidFill>
                          <a:srgbClr val="00B0F0"/>
                        </a:solidFill>
                      </a:endParaRP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Daraja operatori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>
                          <a:latin typeface="Courier New" panose="02070309020205020404" pitchFamily="49" charset="0"/>
                        </a:rPr>
                        <a:t>3**2</a:t>
                      </a:r>
                      <a:r>
                        <a:rPr lang="ru-RU" sz="2000"/>
                        <a:t> → 9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886039"/>
                  </a:ext>
                </a:extLst>
              </a:tr>
              <a:tr h="6567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np.square(a)</a:t>
                      </a:r>
                      <a:endParaRPr lang="tr-TR" sz="2000" b="1" dirty="0">
                        <a:solidFill>
                          <a:srgbClr val="00B0F0"/>
                        </a:solidFill>
                      </a:endParaRP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Kvadrat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Courier New" panose="02070309020205020404" pitchFamily="49" charset="0"/>
                        </a:rPr>
                        <a:t>np.square(4)</a:t>
                      </a:r>
                      <a:r>
                        <a:rPr lang="tr-TR" sz="2000"/>
                        <a:t> → 16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1392697"/>
                  </a:ext>
                </a:extLst>
              </a:tr>
              <a:tr h="6567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np.sqrt(a)</a:t>
                      </a:r>
                      <a:endParaRPr lang="tr-TR" sz="2000" b="1">
                        <a:solidFill>
                          <a:srgbClr val="00B0F0"/>
                        </a:solidFill>
                      </a:endParaRP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Kvadrat ildiz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Courier New" panose="02070309020205020404" pitchFamily="49" charset="0"/>
                        </a:rPr>
                        <a:t>np.sqrt(16)</a:t>
                      </a:r>
                      <a:r>
                        <a:rPr lang="tr-TR" sz="2000"/>
                        <a:t> → 4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3940695"/>
                  </a:ext>
                </a:extLst>
              </a:tr>
              <a:tr h="6567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np.exp(x)</a:t>
                      </a:r>
                      <a:endParaRPr lang="tr-TR" sz="2000" b="1" dirty="0">
                        <a:solidFill>
                          <a:srgbClr val="00B0F0"/>
                        </a:solidFill>
                      </a:endParaRP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e^x hisoblaydi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Courier New" panose="02070309020205020404" pitchFamily="49" charset="0"/>
                        </a:rPr>
                        <a:t>np.exp(1)</a:t>
                      </a:r>
                      <a:r>
                        <a:rPr lang="tr-TR" sz="2000"/>
                        <a:t> → 2.718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95965"/>
                  </a:ext>
                </a:extLst>
              </a:tr>
              <a:tr h="3749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np.log(x)</a:t>
                      </a:r>
                      <a:endParaRPr lang="tr-TR" sz="2000" b="1">
                        <a:solidFill>
                          <a:srgbClr val="00B0F0"/>
                        </a:solidFill>
                      </a:endParaRP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Natural log (ln)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Courier New" panose="02070309020205020404" pitchFamily="49" charset="0"/>
                        </a:rPr>
                        <a:t>np.log(10)</a:t>
                      </a:r>
                      <a:endParaRPr lang="tr-TR" sz="2000"/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0650371"/>
                  </a:ext>
                </a:extLst>
              </a:tr>
              <a:tr h="6567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np.log10(x)</a:t>
                      </a:r>
                      <a:endParaRPr lang="tr-TR" sz="2000" b="1">
                        <a:solidFill>
                          <a:srgbClr val="00B0F0"/>
                        </a:solidFill>
                      </a:endParaRP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Log10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Courier New" panose="02070309020205020404" pitchFamily="49" charset="0"/>
                        </a:rPr>
                        <a:t>np.log10(100)</a:t>
                      </a:r>
                      <a:r>
                        <a:rPr lang="tr-TR" sz="2000"/>
                        <a:t> → 2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2236928"/>
                  </a:ext>
                </a:extLst>
              </a:tr>
              <a:tr h="3749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np.log2(x)</a:t>
                      </a:r>
                      <a:endParaRPr lang="tr-TR" sz="2000" b="1" dirty="0">
                        <a:solidFill>
                          <a:srgbClr val="00B0F0"/>
                        </a:solidFill>
                      </a:endParaRP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Log2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Courier New" panose="02070309020205020404" pitchFamily="49" charset="0"/>
                        </a:rPr>
                        <a:t>np.log2(8)</a:t>
                      </a:r>
                      <a:r>
                        <a:rPr lang="tr-TR" sz="2000" dirty="0"/>
                        <a:t> → 3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843276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4ED8812-B074-06B5-29B6-1C26D885A7B8}"/>
              </a:ext>
            </a:extLst>
          </p:cNvPr>
          <p:cNvSpPr txBox="1"/>
          <p:nvPr/>
        </p:nvSpPr>
        <p:spPr>
          <a:xfrm>
            <a:off x="1357459" y="958871"/>
            <a:ext cx="6097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NumPy Daraja va Logarifm funksiyalari</a:t>
            </a:r>
            <a:endParaRPr lang="ru-RU" sz="24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62FE80-93A3-EA93-A0B8-A6445D557A20}"/>
              </a:ext>
            </a:extLst>
          </p:cNvPr>
          <p:cNvSpPr txBox="1"/>
          <p:nvPr/>
        </p:nvSpPr>
        <p:spPr>
          <a:xfrm>
            <a:off x="1357459" y="340564"/>
            <a:ext cx="8374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UNARY FUNKSIYALAR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5642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4D88D-1C77-D9ED-7EC9-B648A792C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B1EB5830-5269-5C2B-1DF4-B1DB4CD3699D}"/>
              </a:ext>
            </a:extLst>
          </p:cNvPr>
          <p:cNvGraphicFramePr>
            <a:graphicFrameLocks noGrp="1"/>
          </p:cNvGraphicFramePr>
          <p:nvPr/>
        </p:nvGraphicFramePr>
        <p:xfrm>
          <a:off x="1417621" y="1459985"/>
          <a:ext cx="10614433" cy="5080069"/>
        </p:xfrm>
        <a:graphic>
          <a:graphicData uri="http://schemas.openxmlformats.org/drawingml/2006/table">
            <a:tbl>
              <a:tblPr/>
              <a:tblGrid>
                <a:gridCol w="2591797">
                  <a:extLst>
                    <a:ext uri="{9D8B030D-6E8A-4147-A177-3AD203B41FA5}">
                      <a16:colId xmlns:a16="http://schemas.microsoft.com/office/drawing/2014/main" val="844967082"/>
                    </a:ext>
                  </a:extLst>
                </a:gridCol>
                <a:gridCol w="3299632">
                  <a:extLst>
                    <a:ext uri="{9D8B030D-6E8A-4147-A177-3AD203B41FA5}">
                      <a16:colId xmlns:a16="http://schemas.microsoft.com/office/drawing/2014/main" val="1344135716"/>
                    </a:ext>
                  </a:extLst>
                </a:gridCol>
                <a:gridCol w="3197962">
                  <a:extLst>
                    <a:ext uri="{9D8B030D-6E8A-4147-A177-3AD203B41FA5}">
                      <a16:colId xmlns:a16="http://schemas.microsoft.com/office/drawing/2014/main" val="2670196651"/>
                    </a:ext>
                  </a:extLst>
                </a:gridCol>
                <a:gridCol w="1525042">
                  <a:extLst>
                    <a:ext uri="{9D8B030D-6E8A-4147-A177-3AD203B41FA5}">
                      <a16:colId xmlns:a16="http://schemas.microsoft.com/office/drawing/2014/main" val="262318370"/>
                    </a:ext>
                  </a:extLst>
                </a:gridCol>
              </a:tblGrid>
              <a:tr h="6036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 b="1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Funksiya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 b="1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Nima qiladi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 b="1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 b="1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Natija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600450"/>
                  </a:ext>
                </a:extLst>
              </a:tr>
              <a:tr h="1005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np.round(a, n)</a:t>
                      </a:r>
                      <a:endParaRPr lang="tr-TR" sz="2000" b="1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 ta kasrgacha yaxlitlaydi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Courier New" panose="02070309020205020404" pitchFamily="49" charset="0"/>
                        </a:rPr>
                        <a:t>np.round(3.1416,2)</a:t>
                      </a:r>
                      <a:endParaRPr lang="tr-TR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500601"/>
                  </a:ext>
                </a:extLst>
              </a:tr>
              <a:tr h="10563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np.around(a, n)</a:t>
                      </a:r>
                      <a:endParaRPr lang="tr-TR" sz="2000" b="1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round() bilan bir xil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Courier New" panose="02070309020205020404" pitchFamily="49" charset="0"/>
                        </a:rPr>
                        <a:t>np.around(2.567,1)</a:t>
                      </a:r>
                      <a:endParaRPr lang="tr-TR" sz="2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043554"/>
                  </a:ext>
                </a:extLst>
              </a:tr>
              <a:tr h="6036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np.floor(a)</a:t>
                      </a:r>
                      <a:endParaRPr lang="tr-TR" sz="2000" b="1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Pastga qarab yaxlitlaydi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Courier New" panose="02070309020205020404" pitchFamily="49" charset="0"/>
                        </a:rPr>
                        <a:t>np.floor(3.9)</a:t>
                      </a:r>
                      <a:endParaRPr lang="tr-TR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8906233"/>
                  </a:ext>
                </a:extLst>
              </a:tr>
              <a:tr h="6036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np.ceil(a)</a:t>
                      </a:r>
                      <a:endParaRPr lang="tr-TR" sz="2000" b="1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Tepaga qarab yaxlitlaydi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Courier New" panose="02070309020205020404" pitchFamily="49" charset="0"/>
                        </a:rPr>
                        <a:t>np.ceil(3.1)</a:t>
                      </a:r>
                      <a:endParaRPr lang="tr-TR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009394"/>
                  </a:ext>
                </a:extLst>
              </a:tr>
              <a:tr h="6036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np.trunc(a)</a:t>
                      </a:r>
                      <a:endParaRPr lang="tr-TR" sz="2000" b="1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Kasr qismini olib tashlaydi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Courier New" panose="02070309020205020404" pitchFamily="49" charset="0"/>
                        </a:rPr>
                        <a:t>np.trunc(3.9)</a:t>
                      </a:r>
                      <a:endParaRPr lang="tr-TR" sz="2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2821499"/>
                  </a:ext>
                </a:extLst>
              </a:tr>
              <a:tr h="6036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np.rint(a)</a:t>
                      </a:r>
                      <a:endParaRPr lang="tr-TR" sz="20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Eng yaqin butun songa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Courier New" panose="02070309020205020404" pitchFamily="49" charset="0"/>
                        </a:rPr>
                        <a:t>np.rint(2.5)</a:t>
                      </a:r>
                      <a:endParaRPr lang="tr-TR" sz="2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2.0 yoki 3.0*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854594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3C6B294-818D-CCC6-278C-39F2DBACF392}"/>
              </a:ext>
            </a:extLst>
          </p:cNvPr>
          <p:cNvSpPr txBox="1"/>
          <p:nvPr/>
        </p:nvSpPr>
        <p:spPr>
          <a:xfrm>
            <a:off x="1357459" y="900556"/>
            <a:ext cx="6097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NumPy Yaxlitlash funksiyalari</a:t>
            </a:r>
            <a:endParaRPr lang="ru-RU" sz="24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Numpy Logo Icons for Data Science and Programming">
            <a:extLst>
              <a:ext uri="{FF2B5EF4-FFF2-40B4-BE49-F238E27FC236}">
                <a16:creationId xmlns:a16="http://schemas.microsoft.com/office/drawing/2014/main" id="{3E72E4A2-514D-EEBF-7DAF-7075C95BA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709959-E8EF-155C-12B8-88008B0D6290}"/>
              </a:ext>
            </a:extLst>
          </p:cNvPr>
          <p:cNvSpPr txBox="1"/>
          <p:nvPr/>
        </p:nvSpPr>
        <p:spPr>
          <a:xfrm>
            <a:off x="1357459" y="340564"/>
            <a:ext cx="8374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UNARY FUNKSIYALAR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2718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1C9C3-76D5-27B1-BB93-9033BB00E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58DB392B-ACB8-A58E-2B63-597EFDD4DBC4}"/>
              </a:ext>
            </a:extLst>
          </p:cNvPr>
          <p:cNvGraphicFramePr>
            <a:graphicFrameLocks noGrp="1"/>
          </p:cNvGraphicFramePr>
          <p:nvPr/>
        </p:nvGraphicFramePr>
        <p:xfrm>
          <a:off x="1468171" y="1761560"/>
          <a:ext cx="10011624" cy="4204674"/>
        </p:xfrm>
        <a:graphic>
          <a:graphicData uri="http://schemas.openxmlformats.org/drawingml/2006/table">
            <a:tbl>
              <a:tblPr/>
              <a:tblGrid>
                <a:gridCol w="2502906">
                  <a:extLst>
                    <a:ext uri="{9D8B030D-6E8A-4147-A177-3AD203B41FA5}">
                      <a16:colId xmlns:a16="http://schemas.microsoft.com/office/drawing/2014/main" val="2126235969"/>
                    </a:ext>
                  </a:extLst>
                </a:gridCol>
                <a:gridCol w="2936718">
                  <a:extLst>
                    <a:ext uri="{9D8B030D-6E8A-4147-A177-3AD203B41FA5}">
                      <a16:colId xmlns:a16="http://schemas.microsoft.com/office/drawing/2014/main" val="3502651630"/>
                    </a:ext>
                  </a:extLst>
                </a:gridCol>
                <a:gridCol w="2879002">
                  <a:extLst>
                    <a:ext uri="{9D8B030D-6E8A-4147-A177-3AD203B41FA5}">
                      <a16:colId xmlns:a16="http://schemas.microsoft.com/office/drawing/2014/main" val="886655333"/>
                    </a:ext>
                  </a:extLst>
                </a:gridCol>
                <a:gridCol w="1692998">
                  <a:extLst>
                    <a:ext uri="{9D8B030D-6E8A-4147-A177-3AD203B41FA5}">
                      <a16:colId xmlns:a16="http://schemas.microsoft.com/office/drawing/2014/main" val="3090977677"/>
                    </a:ext>
                  </a:extLst>
                </a:gridCol>
              </a:tblGrid>
              <a:tr h="6974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 b="1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Funksiya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 b="1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Nima qiladi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 b="1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 b="1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Natija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4098915"/>
                  </a:ext>
                </a:extLst>
              </a:tr>
              <a:tr h="6974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np.abs(x)</a:t>
                      </a:r>
                      <a:endParaRPr lang="tr-TR" sz="20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Absolyut qiymat (modul)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Courier New" panose="02070309020205020404" pitchFamily="49" charset="0"/>
                        </a:rPr>
                        <a:t>np.abs(-5)</a:t>
                      </a:r>
                      <a:endParaRPr lang="tr-TR" sz="2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1964212"/>
                  </a:ext>
                </a:extLst>
              </a:tr>
              <a:tr h="7176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np.absolute(x)</a:t>
                      </a:r>
                      <a:endParaRPr lang="tr-TR" sz="20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abs() bilan bir xil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Courier New" panose="02070309020205020404" pitchFamily="49" charset="0"/>
                        </a:rPr>
                        <a:t>np.absolute(-3.2)</a:t>
                      </a:r>
                      <a:endParaRPr lang="tr-TR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/>
                        <a:t>3.2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3426714"/>
                  </a:ext>
                </a:extLst>
              </a:tr>
              <a:tr h="6974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np.sign(x)</a:t>
                      </a:r>
                      <a:endParaRPr lang="tr-TR" sz="2000" b="1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Belgini qaytaradi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Courier New" panose="02070309020205020404" pitchFamily="49" charset="0"/>
                        </a:rPr>
                        <a:t>np.sign(-7)</a:t>
                      </a:r>
                      <a:endParaRPr lang="tr-TR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206565"/>
                  </a:ext>
                </a:extLst>
              </a:tr>
              <a:tr h="6974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np.sign(x)</a:t>
                      </a:r>
                      <a:endParaRPr lang="tr-TR" sz="20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Musbat son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Courier New" panose="02070309020205020404" pitchFamily="49" charset="0"/>
                        </a:rPr>
                        <a:t>np.sign(4)</a:t>
                      </a:r>
                      <a:endParaRPr lang="tr-TR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1052697"/>
                  </a:ext>
                </a:extLst>
              </a:tr>
              <a:tr h="6974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np.sign(x)</a:t>
                      </a:r>
                      <a:endParaRPr lang="tr-TR" sz="20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Courier New" panose="02070309020205020404" pitchFamily="49" charset="0"/>
                        </a:rPr>
                        <a:t>np.sign(0)</a:t>
                      </a:r>
                      <a:endParaRPr lang="tr-TR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9760376"/>
                  </a:ext>
                </a:extLst>
              </a:tr>
            </a:tbl>
          </a:graphicData>
        </a:graphic>
      </p:graphicFrame>
      <p:pic>
        <p:nvPicPr>
          <p:cNvPr id="3" name="Picture 2" descr="Numpy Logo Icons for Data Science and Programming">
            <a:extLst>
              <a:ext uri="{FF2B5EF4-FFF2-40B4-BE49-F238E27FC236}">
                <a16:creationId xmlns:a16="http://schemas.microsoft.com/office/drawing/2014/main" id="{96031BC4-1BA5-089A-9EFF-CF32F40C1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D3D12A-F0E0-9165-D10D-88E60D82A637}"/>
              </a:ext>
            </a:extLst>
          </p:cNvPr>
          <p:cNvSpPr txBox="1"/>
          <p:nvPr/>
        </p:nvSpPr>
        <p:spPr>
          <a:xfrm>
            <a:off x="1357459" y="1112617"/>
            <a:ext cx="75873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NumPy Absolyut qiymat va belgi funksiyalari</a:t>
            </a:r>
            <a:endParaRPr lang="ru-RU" sz="24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9C319-2127-521D-83F1-E721EC5AA61C}"/>
              </a:ext>
            </a:extLst>
          </p:cNvPr>
          <p:cNvSpPr txBox="1"/>
          <p:nvPr/>
        </p:nvSpPr>
        <p:spPr>
          <a:xfrm>
            <a:off x="1357459" y="340564"/>
            <a:ext cx="8374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UNARY FUNKSIYALAR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1605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DB07E-B9B3-E8BA-AD92-735A0F22B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CD199740-0F73-DE5C-8AE3-17BBD84A9E0B}"/>
              </a:ext>
            </a:extLst>
          </p:cNvPr>
          <p:cNvGraphicFramePr>
            <a:graphicFrameLocks noGrp="1"/>
          </p:cNvGraphicFramePr>
          <p:nvPr/>
        </p:nvGraphicFramePr>
        <p:xfrm>
          <a:off x="1490313" y="1557196"/>
          <a:ext cx="10206764" cy="5164853"/>
        </p:xfrm>
        <a:graphic>
          <a:graphicData uri="http://schemas.openxmlformats.org/drawingml/2006/table">
            <a:tbl>
              <a:tblPr/>
              <a:tblGrid>
                <a:gridCol w="3635929">
                  <a:extLst>
                    <a:ext uri="{9D8B030D-6E8A-4147-A177-3AD203B41FA5}">
                      <a16:colId xmlns:a16="http://schemas.microsoft.com/office/drawing/2014/main" val="179636709"/>
                    </a:ext>
                  </a:extLst>
                </a:gridCol>
                <a:gridCol w="2172252">
                  <a:extLst>
                    <a:ext uri="{9D8B030D-6E8A-4147-A177-3AD203B41FA5}">
                      <a16:colId xmlns:a16="http://schemas.microsoft.com/office/drawing/2014/main" val="1398014325"/>
                    </a:ext>
                  </a:extLst>
                </a:gridCol>
                <a:gridCol w="2920370">
                  <a:extLst>
                    <a:ext uri="{9D8B030D-6E8A-4147-A177-3AD203B41FA5}">
                      <a16:colId xmlns:a16="http://schemas.microsoft.com/office/drawing/2014/main" val="199917571"/>
                    </a:ext>
                  </a:extLst>
                </a:gridCol>
                <a:gridCol w="1478213">
                  <a:extLst>
                    <a:ext uri="{9D8B030D-6E8A-4147-A177-3AD203B41FA5}">
                      <a16:colId xmlns:a16="http://schemas.microsoft.com/office/drawing/2014/main" val="1202582265"/>
                    </a:ext>
                  </a:extLst>
                </a:gridCol>
              </a:tblGrid>
              <a:tr h="4179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200" b="1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Funksiya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200" b="1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Vazifasi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200" b="1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Misol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200" b="1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Natija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72560"/>
                  </a:ext>
                </a:extLst>
              </a:tr>
              <a:tr h="7216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 err="1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np.logical_and</a:t>
                      </a:r>
                      <a:r>
                        <a:rPr lang="en-US" sz="2000" b="1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(a, b)</a:t>
                      </a:r>
                      <a:endParaRPr lang="en-US" sz="2000" b="1" dirty="0">
                        <a:solidFill>
                          <a:srgbClr val="00B0F0"/>
                        </a:solidFill>
                      </a:endParaRP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 (AND)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latin typeface="Courier New" panose="02070309020205020404" pitchFamily="49" charset="0"/>
                        </a:rPr>
                        <a:t>np.logical_and(x&gt;2, x&lt;5)</a:t>
                      </a:r>
                      <a:endParaRPr lang="en-US" sz="200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True/False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3231851"/>
                  </a:ext>
                </a:extLst>
              </a:tr>
              <a:tr h="7216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np.logical_or(a, b)</a:t>
                      </a:r>
                      <a:endParaRPr lang="en-US" sz="2000" b="1">
                        <a:solidFill>
                          <a:srgbClr val="00B0F0"/>
                        </a:solidFill>
                      </a:endParaRP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YOKI (OR)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latin typeface="Courier New" panose="02070309020205020404" pitchFamily="49" charset="0"/>
                        </a:rPr>
                        <a:t>np.logical_or(x&lt;1, x&gt;4)</a:t>
                      </a:r>
                      <a:endParaRPr lang="en-US" sz="200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True/False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3661836"/>
                  </a:ext>
                </a:extLst>
              </a:tr>
              <a:tr h="7216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np.logical_not(a)</a:t>
                      </a:r>
                      <a:endParaRPr lang="tr-TR" sz="2000" b="1">
                        <a:solidFill>
                          <a:srgbClr val="00B0F0"/>
                        </a:solidFill>
                      </a:endParaRP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EMAS (NOT)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 err="1">
                          <a:latin typeface="Courier New" panose="02070309020205020404" pitchFamily="49" charset="0"/>
                        </a:rPr>
                        <a:t>np.logical_not</a:t>
                      </a:r>
                      <a:r>
                        <a:rPr lang="en-US" sz="2000" dirty="0">
                          <a:latin typeface="Courier New" panose="02070309020205020404" pitchFamily="49" charset="0"/>
                        </a:rPr>
                        <a:t>(x&gt;3)</a:t>
                      </a:r>
                      <a:endParaRPr lang="en-US" sz="200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True/False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4617944"/>
                  </a:ext>
                </a:extLst>
              </a:tr>
              <a:tr h="7216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np.logical_xor(a, b)</a:t>
                      </a:r>
                      <a:endParaRPr lang="tr-TR" sz="2000" b="1">
                        <a:solidFill>
                          <a:srgbClr val="00B0F0"/>
                        </a:solidFill>
                      </a:endParaRP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Faqat bittasi rost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Courier New" panose="02070309020205020404" pitchFamily="49" charset="0"/>
                        </a:rPr>
                        <a:t>np.logical_xor(x&gt;2, x&lt;4)</a:t>
                      </a:r>
                      <a:endParaRPr lang="tr-TR" sz="200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True/False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1031954"/>
                  </a:ext>
                </a:extLst>
              </a:tr>
              <a:tr h="4123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np.all(a)</a:t>
                      </a:r>
                      <a:endParaRPr lang="tr-TR" sz="2000" b="1">
                        <a:solidFill>
                          <a:srgbClr val="00B0F0"/>
                        </a:solidFill>
                      </a:endParaRP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Hammasi True?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Courier New" panose="02070309020205020404" pitchFamily="49" charset="0"/>
                        </a:rPr>
                        <a:t>np.all(x&gt;0)</a:t>
                      </a:r>
                      <a:endParaRPr lang="tr-TR" sz="200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True/False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447801"/>
                  </a:ext>
                </a:extLst>
              </a:tr>
              <a:tr h="7216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np.any(a)</a:t>
                      </a:r>
                      <a:endParaRPr lang="tr-TR" sz="2000" b="1">
                        <a:solidFill>
                          <a:srgbClr val="00B0F0"/>
                        </a:solidFill>
                      </a:endParaRP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Hech bo‘lmasa bittasi True?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Courier New" panose="02070309020205020404" pitchFamily="49" charset="0"/>
                        </a:rPr>
                        <a:t>np.any(x&lt;0)</a:t>
                      </a:r>
                      <a:endParaRPr lang="tr-TR" sz="200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True/False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154525"/>
                  </a:ext>
                </a:extLst>
              </a:tr>
              <a:tr h="7216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 err="1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np.where</a:t>
                      </a:r>
                      <a:r>
                        <a:rPr lang="en-US" sz="2000" b="1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2000" b="1" dirty="0" err="1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shart</a:t>
                      </a:r>
                      <a:r>
                        <a:rPr lang="en-US" sz="2000" b="1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, A, B)</a:t>
                      </a:r>
                      <a:endParaRPr lang="en-US" sz="2000" b="1" dirty="0">
                        <a:solidFill>
                          <a:srgbClr val="00B0F0"/>
                        </a:solidFill>
                      </a:endParaRP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Shart asosida tanlaydi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Courier New" panose="02070309020205020404" pitchFamily="49" charset="0"/>
                        </a:rPr>
                        <a:t>np.where(x&gt;3,1,0)</a:t>
                      </a:r>
                      <a:endParaRPr lang="tr-TR" sz="200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yoki 0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516719"/>
                  </a:ext>
                </a:extLst>
              </a:tr>
            </a:tbl>
          </a:graphicData>
        </a:graphic>
      </p:graphicFrame>
      <p:pic>
        <p:nvPicPr>
          <p:cNvPr id="3" name="Picture 2" descr="Numpy Logo Icons for Data Science and Programming">
            <a:extLst>
              <a:ext uri="{FF2B5EF4-FFF2-40B4-BE49-F238E27FC236}">
                <a16:creationId xmlns:a16="http://schemas.microsoft.com/office/drawing/2014/main" id="{7C8C321C-E862-E4EC-629D-1103AA00F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B2C7C7-1ECB-46F1-F398-1076321A9ADB}"/>
              </a:ext>
            </a:extLst>
          </p:cNvPr>
          <p:cNvSpPr txBox="1"/>
          <p:nvPr/>
        </p:nvSpPr>
        <p:spPr>
          <a:xfrm>
            <a:off x="1357459" y="958871"/>
            <a:ext cx="6097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NumPy Mantiqiy funksiyalar</a:t>
            </a:r>
            <a:endParaRPr lang="ru-RU" sz="24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F612AF-A1E2-D360-5D19-DD32518A75EC}"/>
              </a:ext>
            </a:extLst>
          </p:cNvPr>
          <p:cNvSpPr txBox="1"/>
          <p:nvPr/>
        </p:nvSpPr>
        <p:spPr>
          <a:xfrm>
            <a:off x="1357459" y="340564"/>
            <a:ext cx="8374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UNARY FUNKSIYALAR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8314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5640D9A7-5442-9048-8B48-AC5B0F4AD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13A319-3467-542B-2BE6-29F44F89FBF6}"/>
              </a:ext>
            </a:extLst>
          </p:cNvPr>
          <p:cNvSpPr txBox="1"/>
          <p:nvPr/>
        </p:nvSpPr>
        <p:spPr>
          <a:xfrm>
            <a:off x="417515" y="2364887"/>
            <a:ext cx="92095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NUMPYDA STATISTIK FUNKSIYALAR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78BFC36-3FCD-CB76-E5F0-2CC842ECC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993" y="4780935"/>
            <a:ext cx="4615699" cy="207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1578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69C5BD36-0F11-6A73-723D-D6395743B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C68197-A50A-50B1-7E06-CB3EDE3F9AA7}"/>
              </a:ext>
            </a:extLst>
          </p:cNvPr>
          <p:cNvSpPr txBox="1"/>
          <p:nvPr/>
        </p:nvSpPr>
        <p:spPr>
          <a:xfrm>
            <a:off x="1221657" y="340564"/>
            <a:ext cx="92095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NUMPYDA STATISTIK FUNKSIYALAR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AF4BB2-48B2-F5A7-4E79-14B3BEA8AEDA}"/>
              </a:ext>
            </a:extLst>
          </p:cNvPr>
          <p:cNvSpPr txBox="1"/>
          <p:nvPr/>
        </p:nvSpPr>
        <p:spPr>
          <a:xfrm>
            <a:off x="1221657" y="1076647"/>
            <a:ext cx="6097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Markaziy </a:t>
            </a:r>
            <a:r>
              <a:rPr lang="en-US" sz="2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tr-TR" sz="2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endentsiya</a:t>
            </a:r>
            <a:r>
              <a:rPr lang="en-US" sz="2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funksiyalari</a:t>
            </a:r>
            <a:r>
              <a:rPr lang="tr-TR" sz="2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4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19984311-3039-B6CE-9013-76BC0BC77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147252"/>
              </p:ext>
            </p:extLst>
          </p:nvPr>
        </p:nvGraphicFramePr>
        <p:xfrm>
          <a:off x="1363300" y="1689620"/>
          <a:ext cx="10551060" cy="4835003"/>
        </p:xfrm>
        <a:graphic>
          <a:graphicData uri="http://schemas.openxmlformats.org/drawingml/2006/table">
            <a:tbl>
              <a:tblPr/>
              <a:tblGrid>
                <a:gridCol w="2637765">
                  <a:extLst>
                    <a:ext uri="{9D8B030D-6E8A-4147-A177-3AD203B41FA5}">
                      <a16:colId xmlns:a16="http://schemas.microsoft.com/office/drawing/2014/main" val="4204206665"/>
                    </a:ext>
                  </a:extLst>
                </a:gridCol>
                <a:gridCol w="2637765">
                  <a:extLst>
                    <a:ext uri="{9D8B030D-6E8A-4147-A177-3AD203B41FA5}">
                      <a16:colId xmlns:a16="http://schemas.microsoft.com/office/drawing/2014/main" val="1958212296"/>
                    </a:ext>
                  </a:extLst>
                </a:gridCol>
                <a:gridCol w="4171008">
                  <a:extLst>
                    <a:ext uri="{9D8B030D-6E8A-4147-A177-3AD203B41FA5}">
                      <a16:colId xmlns:a16="http://schemas.microsoft.com/office/drawing/2014/main" val="3479765336"/>
                    </a:ext>
                  </a:extLst>
                </a:gridCol>
                <a:gridCol w="1104522">
                  <a:extLst>
                    <a:ext uri="{9D8B030D-6E8A-4147-A177-3AD203B41FA5}">
                      <a16:colId xmlns:a16="http://schemas.microsoft.com/office/drawing/2014/main" val="4014051687"/>
                    </a:ext>
                  </a:extLst>
                </a:gridCol>
              </a:tblGrid>
              <a:tr h="4427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800" b="1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Funksiya</a:t>
                      </a:r>
                      <a:endParaRPr lang="tr-TR" sz="280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800" b="1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Vazifasi</a:t>
                      </a:r>
                      <a:endParaRPr lang="tr-TR" sz="280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800" b="1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Misol</a:t>
                      </a:r>
                      <a:endParaRPr lang="tr-TR" sz="280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 b="1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Natija</a:t>
                      </a:r>
                      <a:endParaRPr lang="tr-TR" sz="240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356033"/>
                  </a:ext>
                </a:extLst>
              </a:tr>
              <a:tr h="4427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np.mean(a)</a:t>
                      </a:r>
                      <a:endParaRPr lang="tr-TR" sz="20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O‘rtacha qiymat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Courier New" panose="02070309020205020404" pitchFamily="49" charset="0"/>
                        </a:rPr>
                        <a:t>np.mean([5,7,9])</a:t>
                      </a:r>
                      <a:endParaRPr lang="tr-TR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 dirty="0"/>
                        <a:t>7.0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422536"/>
                  </a:ext>
                </a:extLst>
              </a:tr>
              <a:tr h="7748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np.median(a)</a:t>
                      </a:r>
                      <a:endParaRPr lang="tr-TR" sz="20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O‘rtadagi qiymat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Courier New" panose="02070309020205020404" pitchFamily="49" charset="0"/>
                        </a:rPr>
                        <a:t>np.median([5,7,9])</a:t>
                      </a:r>
                      <a:endParaRPr lang="tr-TR" sz="2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/>
                        <a:t>7.0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0341668"/>
                  </a:ext>
                </a:extLst>
              </a:tr>
              <a:tr h="7748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</a:t>
                      </a:r>
                      <a:r>
                        <a:rPr lang="tr-TR" sz="2000" b="1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.mode(a)</a:t>
                      </a:r>
                      <a:endParaRPr lang="tr-TR" sz="20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Eng ko‘p takrorlangan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>
                          <a:latin typeface="Courier New" panose="02070309020205020404" pitchFamily="49" charset="0"/>
                        </a:rPr>
                        <a:t>np</a:t>
                      </a:r>
                      <a:r>
                        <a:rPr lang="tr-TR" sz="2000" dirty="0">
                          <a:latin typeface="Courier New" panose="02070309020205020404" pitchFamily="49" charset="0"/>
                        </a:rPr>
                        <a:t>.mode([5,7,7,9])</a:t>
                      </a:r>
                      <a:endParaRPr lang="tr-TR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8869686"/>
                  </a:ext>
                </a:extLst>
              </a:tr>
              <a:tr h="7748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np.average(a)</a:t>
                      </a:r>
                      <a:endParaRPr lang="tr-TR" sz="20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Vaznli o‘rtacha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latin typeface="Courier New" panose="02070309020205020404" pitchFamily="49" charset="0"/>
                        </a:rPr>
                        <a:t>np.average([10,20], weights=[1,2])</a:t>
                      </a:r>
                      <a:endParaRPr lang="en-US" sz="2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/>
                        <a:t>16.67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2158281"/>
                  </a:ext>
                </a:extLst>
              </a:tr>
              <a:tr h="7748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np.nanmean(a)</a:t>
                      </a:r>
                      <a:endParaRPr lang="tr-TR" sz="20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NaN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 hisobga olmay o‘rtacha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Courier New" panose="02070309020205020404" pitchFamily="49" charset="0"/>
                        </a:rPr>
                        <a:t>np.nanmean([5,np.nan,9])</a:t>
                      </a:r>
                      <a:endParaRPr lang="tr-TR" sz="2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/>
                        <a:t>7.0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745240"/>
                  </a:ext>
                </a:extLst>
              </a:tr>
              <a:tr h="7748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np.nanmedian(a)</a:t>
                      </a:r>
                      <a:endParaRPr lang="tr-TR" sz="20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NaN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 hisobga olmay median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i-FI" sz="2000">
                          <a:latin typeface="Courier New" panose="02070309020205020404" pitchFamily="49" charset="0"/>
                        </a:rPr>
                        <a:t>np.nanmedian([5,np.nan,9])</a:t>
                      </a:r>
                      <a:endParaRPr lang="fi-FI" sz="2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 dirty="0"/>
                        <a:t>7.0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3274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7381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A1CEB141-0705-CB2A-1832-F34D7AFD7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95500352-0FEE-1502-057F-F80C631EC7D8}"/>
              </a:ext>
            </a:extLst>
          </p:cNvPr>
          <p:cNvSpPr txBox="1"/>
          <p:nvPr/>
        </p:nvSpPr>
        <p:spPr>
          <a:xfrm>
            <a:off x="1254184" y="297076"/>
            <a:ext cx="8374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LIST VA ARRAY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30B080-6EC6-ECC7-F7AE-C4E29F77B3F7}"/>
              </a:ext>
            </a:extLst>
          </p:cNvPr>
          <p:cNvSpPr txBox="1"/>
          <p:nvPr/>
        </p:nvSpPr>
        <p:spPr>
          <a:xfrm>
            <a:off x="1179871" y="973843"/>
            <a:ext cx="103828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List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ma'lumotlarni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saqlash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mo'ljallangan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Python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tilining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o'zida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mavjud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bo'lgan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asosiy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ma'lumot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tuzilmasi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z-Cyrl-UZ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AFB630-02BE-B6A9-9C66-FB6F142A68DA}"/>
              </a:ext>
            </a:extLst>
          </p:cNvPr>
          <p:cNvSpPr txBox="1"/>
          <p:nvPr/>
        </p:nvSpPr>
        <p:spPr>
          <a:xfrm>
            <a:off x="1170039" y="1773306"/>
            <a:ext cx="1088430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200" b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Asosiy</a:t>
            </a:r>
            <a:r>
              <a:rPr lang="en-US" sz="22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qoidalar</a:t>
            </a:r>
            <a:r>
              <a:rPr lang="en-US" sz="22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2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O'zgaruvchanlik</a:t>
            </a:r>
            <a:r>
              <a:rPr lang="en-US" sz="2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yaratilgandan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so'ng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elementlarini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o'zgartirish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qo'shish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yoki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o'chirish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mumkin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Turli </a:t>
            </a:r>
            <a:r>
              <a:rPr lang="en-US" sz="22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xil</a:t>
            </a:r>
            <a:r>
              <a:rPr lang="en-US" sz="2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ma'lumotlar</a:t>
            </a:r>
            <a:r>
              <a:rPr lang="en-US" sz="2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turi</a:t>
            </a:r>
            <a:r>
              <a:rPr lang="en-US" sz="2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 List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ichida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turli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ma'lumot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turlarini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(son,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hatto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boshqa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listlar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saqlash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mumkin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Dinamik </a:t>
            </a:r>
            <a:r>
              <a:rPr lang="en-US" sz="22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hajm</a:t>
            </a:r>
            <a:r>
              <a:rPr lang="en-US" sz="2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Yangi element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qo'shilganda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List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hajmi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avtomatik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tarzda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o'sadi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2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Xotirada</a:t>
            </a:r>
            <a:r>
              <a:rPr lang="en-US" sz="2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joylashuv</a:t>
            </a:r>
            <a:r>
              <a:rPr lang="en-US" sz="2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elementlari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xotirada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tarqoq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joylashgan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bo'lib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elementga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alohida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manzil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orqali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murojaat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qilinadi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D975A0BB-CAAA-6CA7-6FC0-6C1227FC1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304" y="4815040"/>
            <a:ext cx="4848225" cy="18954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6DDE7B-6578-F02E-438B-07D5B9930CE5}"/>
              </a:ext>
            </a:extLst>
          </p:cNvPr>
          <p:cNvSpPr txBox="1"/>
          <p:nvPr/>
        </p:nvSpPr>
        <p:spPr>
          <a:xfrm>
            <a:off x="1307692" y="4721631"/>
            <a:ext cx="18779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200" b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Misol</a:t>
            </a:r>
            <a:r>
              <a:rPr lang="en-US" sz="22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57783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DDA3D79B-484B-2AF5-588E-3CF52FE1E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154F54-F46A-BE60-7A18-9F1734DED010}"/>
              </a:ext>
            </a:extLst>
          </p:cNvPr>
          <p:cNvSpPr txBox="1"/>
          <p:nvPr/>
        </p:nvSpPr>
        <p:spPr>
          <a:xfrm>
            <a:off x="1221657" y="340564"/>
            <a:ext cx="92095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NUMPYDA STATISTIK FUNKSIYALAR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2AC1F92B-6CCB-19C4-83B8-D044B57F8B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0045849"/>
              </p:ext>
            </p:extLst>
          </p:nvPr>
        </p:nvGraphicFramePr>
        <p:xfrm>
          <a:off x="1303137" y="1714446"/>
          <a:ext cx="10674599" cy="4441908"/>
        </p:xfrm>
        <a:graphic>
          <a:graphicData uri="http://schemas.openxmlformats.org/drawingml/2006/table">
            <a:tbl>
              <a:tblPr/>
              <a:tblGrid>
                <a:gridCol w="2846970">
                  <a:extLst>
                    <a:ext uri="{9D8B030D-6E8A-4147-A177-3AD203B41FA5}">
                      <a16:colId xmlns:a16="http://schemas.microsoft.com/office/drawing/2014/main" val="3554521330"/>
                    </a:ext>
                  </a:extLst>
                </a:gridCol>
                <a:gridCol w="2490329">
                  <a:extLst>
                    <a:ext uri="{9D8B030D-6E8A-4147-A177-3AD203B41FA5}">
                      <a16:colId xmlns:a16="http://schemas.microsoft.com/office/drawing/2014/main" val="90329617"/>
                    </a:ext>
                  </a:extLst>
                </a:gridCol>
                <a:gridCol w="2668650">
                  <a:extLst>
                    <a:ext uri="{9D8B030D-6E8A-4147-A177-3AD203B41FA5}">
                      <a16:colId xmlns:a16="http://schemas.microsoft.com/office/drawing/2014/main" val="2760242926"/>
                    </a:ext>
                  </a:extLst>
                </a:gridCol>
                <a:gridCol w="2668650">
                  <a:extLst>
                    <a:ext uri="{9D8B030D-6E8A-4147-A177-3AD203B41FA5}">
                      <a16:colId xmlns:a16="http://schemas.microsoft.com/office/drawing/2014/main" val="652126929"/>
                    </a:ext>
                  </a:extLst>
                </a:gridCol>
              </a:tblGrid>
              <a:tr h="5922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800" b="1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Funksiya</a:t>
                      </a:r>
                      <a:endParaRPr lang="tr-TR" sz="280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800" b="1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Vazifasi</a:t>
                      </a:r>
                      <a:endParaRPr lang="tr-TR" sz="280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800" b="1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Misol</a:t>
                      </a:r>
                      <a:endParaRPr lang="tr-TR" sz="280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800" b="1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Natija</a:t>
                      </a:r>
                      <a:endParaRPr lang="tr-TR" sz="280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163332"/>
                  </a:ext>
                </a:extLst>
              </a:tr>
              <a:tr h="5922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np.ptp(a)</a:t>
                      </a:r>
                      <a:endParaRPr lang="tr-TR" sz="2000" b="1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Range (max - min)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Courier New" panose="02070309020205020404" pitchFamily="49" charset="0"/>
                        </a:rPr>
                        <a:t>np.ptp([5,7,9])</a:t>
                      </a:r>
                      <a:endParaRPr lang="tr-TR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0013737"/>
                  </a:ext>
                </a:extLst>
              </a:tr>
              <a:tr h="5922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np.var(a)</a:t>
                      </a:r>
                      <a:endParaRPr lang="tr-TR" sz="20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Variance (Dispersiya)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Courier New" panose="02070309020205020404" pitchFamily="49" charset="0"/>
                        </a:rPr>
                        <a:t>np.var([5,7,9])</a:t>
                      </a:r>
                      <a:endParaRPr lang="tr-TR" sz="2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2.67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0867598"/>
                  </a:ext>
                </a:extLst>
              </a:tr>
              <a:tr h="5922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np.std(a)</a:t>
                      </a:r>
                      <a:endParaRPr lang="tr-TR" sz="2000" b="1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Standart og‘ish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Courier New" panose="02070309020205020404" pitchFamily="49" charset="0"/>
                        </a:rPr>
                        <a:t>np.std([5,7,9])</a:t>
                      </a:r>
                      <a:endParaRPr lang="tr-TR" sz="2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769570"/>
                  </a:ext>
                </a:extLst>
              </a:tr>
              <a:tr h="10364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np.nanvar(a)</a:t>
                      </a:r>
                      <a:endParaRPr lang="tr-TR" sz="20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NaN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dispersiya</a:t>
                      </a:r>
                      <a:endParaRPr lang="tr-T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Courier New" panose="02070309020205020404" pitchFamily="49" charset="0"/>
                        </a:rPr>
                        <a:t>np.nanvar([5,np.nan,9])</a:t>
                      </a:r>
                      <a:endParaRPr lang="tr-TR" sz="2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567443"/>
                  </a:ext>
                </a:extLst>
              </a:tr>
              <a:tr h="10364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np.nanstd(a)</a:t>
                      </a:r>
                      <a:endParaRPr lang="tr-TR" sz="20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NaN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standart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og’ish</a:t>
                      </a:r>
                      <a:endParaRPr lang="tr-T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Courier New" panose="02070309020205020404" pitchFamily="49" charset="0"/>
                        </a:rPr>
                        <a:t>np.nanstd([5,np.nan,9])</a:t>
                      </a:r>
                      <a:endParaRPr lang="tr-TR" sz="2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5119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6687AC1-2D46-6BF0-1EEF-807A0B91F351}"/>
              </a:ext>
            </a:extLst>
          </p:cNvPr>
          <p:cNvSpPr txBox="1"/>
          <p:nvPr/>
        </p:nvSpPr>
        <p:spPr>
          <a:xfrm>
            <a:off x="1221657" y="992402"/>
            <a:ext cx="6097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Tarqoqlik (Dispersion / Spread)</a:t>
            </a:r>
            <a:endParaRPr lang="ru-RU" sz="24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8214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F509E3EF-C5AD-3094-AD21-FE65A898E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AFCF5-2746-B86F-4734-7A14B81431AD}"/>
              </a:ext>
            </a:extLst>
          </p:cNvPr>
          <p:cNvSpPr txBox="1"/>
          <p:nvPr/>
        </p:nvSpPr>
        <p:spPr>
          <a:xfrm>
            <a:off x="1221657" y="992402"/>
            <a:ext cx="6097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Yig'indi va Ko'paytma</a:t>
            </a:r>
            <a:endParaRPr lang="ru-RU" sz="24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FFC62D-411D-E7CD-984F-01A2E2A831A6}"/>
              </a:ext>
            </a:extLst>
          </p:cNvPr>
          <p:cNvSpPr txBox="1"/>
          <p:nvPr/>
        </p:nvSpPr>
        <p:spPr>
          <a:xfrm>
            <a:off x="1221657" y="340564"/>
            <a:ext cx="92095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NUMPYDA STATISTIK FUNKSIYALAR</a:t>
            </a: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7FE0697A-E05F-2084-8B98-CD2B407C2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95519"/>
              </p:ext>
            </p:extLst>
          </p:nvPr>
        </p:nvGraphicFramePr>
        <p:xfrm>
          <a:off x="1299926" y="1600200"/>
          <a:ext cx="10759288" cy="5026106"/>
        </p:xfrm>
        <a:graphic>
          <a:graphicData uri="http://schemas.openxmlformats.org/drawingml/2006/table">
            <a:tbl>
              <a:tblPr/>
              <a:tblGrid>
                <a:gridCol w="2689822">
                  <a:extLst>
                    <a:ext uri="{9D8B030D-6E8A-4147-A177-3AD203B41FA5}">
                      <a16:colId xmlns:a16="http://schemas.microsoft.com/office/drawing/2014/main" val="1040633695"/>
                    </a:ext>
                  </a:extLst>
                </a:gridCol>
                <a:gridCol w="3081008">
                  <a:extLst>
                    <a:ext uri="{9D8B030D-6E8A-4147-A177-3AD203B41FA5}">
                      <a16:colId xmlns:a16="http://schemas.microsoft.com/office/drawing/2014/main" val="1092906225"/>
                    </a:ext>
                  </a:extLst>
                </a:gridCol>
                <a:gridCol w="3286408">
                  <a:extLst>
                    <a:ext uri="{9D8B030D-6E8A-4147-A177-3AD203B41FA5}">
                      <a16:colId xmlns:a16="http://schemas.microsoft.com/office/drawing/2014/main" val="2757586488"/>
                    </a:ext>
                  </a:extLst>
                </a:gridCol>
                <a:gridCol w="1702050">
                  <a:extLst>
                    <a:ext uri="{9D8B030D-6E8A-4147-A177-3AD203B41FA5}">
                      <a16:colId xmlns:a16="http://schemas.microsoft.com/office/drawing/2014/main" val="2511569810"/>
                    </a:ext>
                  </a:extLst>
                </a:gridCol>
              </a:tblGrid>
              <a:tr h="5008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800" b="1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Funksiya</a:t>
                      </a:r>
                      <a:endParaRPr lang="tr-TR" sz="280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800" b="1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Vazifasi</a:t>
                      </a:r>
                      <a:endParaRPr lang="tr-TR" sz="280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800" b="1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Misol</a:t>
                      </a:r>
                      <a:endParaRPr lang="tr-TR" sz="280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800" b="1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Natija</a:t>
                      </a:r>
                      <a:endParaRPr lang="tr-TR" sz="280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386428"/>
                  </a:ext>
                </a:extLst>
              </a:tr>
              <a:tr h="5008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np.sum(a)</a:t>
                      </a:r>
                      <a:endParaRPr lang="tr-TR" sz="20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Elementlar yig‘indisi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Courier New" panose="02070309020205020404" pitchFamily="49" charset="0"/>
                        </a:rPr>
                        <a:t>np.sum([1,2,3])</a:t>
                      </a:r>
                      <a:endParaRPr lang="tr-TR" sz="2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4105862"/>
                  </a:ext>
                </a:extLst>
              </a:tr>
              <a:tr h="5008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np.prod(a)</a:t>
                      </a:r>
                      <a:endParaRPr lang="tr-TR" sz="20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Elementlar ko‘paytmasi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Courier New" panose="02070309020205020404" pitchFamily="49" charset="0"/>
                        </a:rPr>
                        <a:t>np.prod([1,2,3])</a:t>
                      </a:r>
                      <a:endParaRPr lang="tr-TR" sz="2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386937"/>
                  </a:ext>
                </a:extLst>
              </a:tr>
              <a:tr h="8765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np.cumsum(a)</a:t>
                      </a:r>
                      <a:endParaRPr lang="tr-TR" sz="20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Ketma-ket yig‘indi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Courier New" panose="02070309020205020404" pitchFamily="49" charset="0"/>
                        </a:rPr>
                        <a:t>np.cumsum([1,2,3])</a:t>
                      </a:r>
                      <a:endParaRPr lang="tr-TR" sz="2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[1 3 6]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778625"/>
                  </a:ext>
                </a:extLst>
              </a:tr>
              <a:tr h="8765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np.cumprod(a)</a:t>
                      </a:r>
                      <a:endParaRPr lang="tr-TR" sz="20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Ketma-ket ko‘paytma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Courier New" panose="02070309020205020404" pitchFamily="49" charset="0"/>
                        </a:rPr>
                        <a:t>np.cumprod([1,2,3])</a:t>
                      </a:r>
                      <a:endParaRPr lang="tr-TR" sz="2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[1 2 6]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7704358"/>
                  </a:ext>
                </a:extLst>
              </a:tr>
              <a:tr h="8765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np.nansum(a)</a:t>
                      </a:r>
                      <a:endParaRPr lang="tr-TR" sz="20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NaN’siz yig‘indi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Courier New" panose="02070309020205020404" pitchFamily="49" charset="0"/>
                        </a:rPr>
                        <a:t>np.nansum([1,np.nan,3])</a:t>
                      </a:r>
                      <a:endParaRPr lang="tr-TR" sz="2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9627748"/>
                  </a:ext>
                </a:extLst>
              </a:tr>
              <a:tr h="8765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np.nanprod(a)</a:t>
                      </a:r>
                      <a:endParaRPr lang="tr-TR" sz="20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NaN’siz ko‘paytma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Courier New" panose="02070309020205020404" pitchFamily="49" charset="0"/>
                        </a:rPr>
                        <a:t>np.nanprod([2,np.nan,3])</a:t>
                      </a:r>
                      <a:endParaRPr lang="tr-TR" sz="2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6310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78893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D5D68946-AB41-3A50-2C1A-C5358A6D4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F0DF46-84F9-5197-4256-0FB0DD06D198}"/>
              </a:ext>
            </a:extLst>
          </p:cNvPr>
          <p:cNvSpPr txBox="1"/>
          <p:nvPr/>
        </p:nvSpPr>
        <p:spPr>
          <a:xfrm>
            <a:off x="1221657" y="958871"/>
            <a:ext cx="6097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Korrelyatsiya va Kovariatsiya</a:t>
            </a:r>
            <a:endParaRPr lang="ru-RU" sz="24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B71016-7547-52CC-9D2C-8D5F30C903E3}"/>
              </a:ext>
            </a:extLst>
          </p:cNvPr>
          <p:cNvSpPr txBox="1"/>
          <p:nvPr/>
        </p:nvSpPr>
        <p:spPr>
          <a:xfrm>
            <a:off x="1221657" y="313403"/>
            <a:ext cx="92095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NUMPYDA STATISTIK FUNKSIYALAR</a:t>
            </a: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FA9B34EB-ACAE-E82A-A754-82971D2E8C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351435"/>
              </p:ext>
            </p:extLst>
          </p:nvPr>
        </p:nvGraphicFramePr>
        <p:xfrm>
          <a:off x="1299925" y="1481229"/>
          <a:ext cx="10668756" cy="4810930"/>
        </p:xfrm>
        <a:graphic>
          <a:graphicData uri="http://schemas.openxmlformats.org/drawingml/2006/table">
            <a:tbl>
              <a:tblPr/>
              <a:tblGrid>
                <a:gridCol w="3371663">
                  <a:extLst>
                    <a:ext uri="{9D8B030D-6E8A-4147-A177-3AD203B41FA5}">
                      <a16:colId xmlns:a16="http://schemas.microsoft.com/office/drawing/2014/main" val="2707125806"/>
                    </a:ext>
                  </a:extLst>
                </a:gridCol>
                <a:gridCol w="2073244">
                  <a:extLst>
                    <a:ext uri="{9D8B030D-6E8A-4147-A177-3AD203B41FA5}">
                      <a16:colId xmlns:a16="http://schemas.microsoft.com/office/drawing/2014/main" val="153855203"/>
                    </a:ext>
                  </a:extLst>
                </a:gridCol>
                <a:gridCol w="3929204">
                  <a:extLst>
                    <a:ext uri="{9D8B030D-6E8A-4147-A177-3AD203B41FA5}">
                      <a16:colId xmlns:a16="http://schemas.microsoft.com/office/drawing/2014/main" val="3740450246"/>
                    </a:ext>
                  </a:extLst>
                </a:gridCol>
                <a:gridCol w="1294645">
                  <a:extLst>
                    <a:ext uri="{9D8B030D-6E8A-4147-A177-3AD203B41FA5}">
                      <a16:colId xmlns:a16="http://schemas.microsoft.com/office/drawing/2014/main" val="239180302"/>
                    </a:ext>
                  </a:extLst>
                </a:gridCol>
              </a:tblGrid>
              <a:tr h="6013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800" b="1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Funksiya</a:t>
                      </a:r>
                      <a:endParaRPr lang="tr-TR" sz="280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800" b="1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Vazifasi</a:t>
                      </a:r>
                      <a:endParaRPr lang="tr-TR" sz="280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800" b="1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Misol</a:t>
                      </a:r>
                      <a:endParaRPr lang="tr-TR" sz="280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800" b="1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Natija</a:t>
                      </a:r>
                      <a:endParaRPr lang="tr-TR" sz="280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7120625"/>
                  </a:ext>
                </a:extLst>
              </a:tr>
              <a:tr h="10523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np.cov(x, y)</a:t>
                      </a:r>
                      <a:endParaRPr lang="tr-TR" sz="20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Kovariatsiya (birga o‘zgarish darajasi)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Courier New" panose="02070309020205020404" pitchFamily="49" charset="0"/>
                        </a:rPr>
                        <a:t>np.cov([1,2,3],[2,4,6])</a:t>
                      </a:r>
                      <a:endParaRPr lang="tr-TR" sz="20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/>
                        <a:t>2×2 matritsa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7290564"/>
                  </a:ext>
                </a:extLst>
              </a:tr>
              <a:tr h="10523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np.corrcoef(x, y)</a:t>
                      </a:r>
                      <a:endParaRPr lang="tr-TR" sz="20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Pearson korrelyatsiya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Courier New" panose="02070309020205020404" pitchFamily="49" charset="0"/>
                        </a:rPr>
                        <a:t>np.corrcoef([1,2,3],[2,4,6])</a:t>
                      </a:r>
                      <a:endParaRPr lang="tr-TR" sz="20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/>
                        <a:t>2×2 matritsa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3445375"/>
                  </a:ext>
                </a:extLst>
              </a:tr>
              <a:tr h="10523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np.corrcoef(a, rowvar=False)</a:t>
                      </a:r>
                      <a:endParaRPr lang="tr-TR" sz="20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Ustunlar orasidagi korrelyatsiya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2000">
                          <a:latin typeface="Courier New" panose="02070309020205020404" pitchFamily="49" charset="0"/>
                        </a:rPr>
                        <a:t>np.corrcoef(data, rowvar=False)</a:t>
                      </a:r>
                      <a:endParaRPr lang="pt-BR" sz="20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/>
                        <a:t>Korrelyatsiya matritsa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7508976"/>
                  </a:ext>
                </a:extLst>
              </a:tr>
              <a:tr h="10523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np.cov(a, rowvar=False)</a:t>
                      </a:r>
                      <a:endParaRPr lang="tr-TR" sz="20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Ustunlar kovariatsiyasi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Courier New" panose="02070309020205020404" pitchFamily="49" charset="0"/>
                        </a:rPr>
                        <a:t>np.cov(data, rowvar=False)</a:t>
                      </a:r>
                      <a:endParaRPr lang="tr-TR" sz="20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/>
                        <a:t>Kovariatsiya matritsa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3783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72705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90F850DE-3710-6CDF-3FAB-28A49342C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A0D6E75C-BD79-B15E-EFDE-BC28A4BDD3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08469"/>
              </p:ext>
            </p:extLst>
          </p:nvPr>
        </p:nvGraphicFramePr>
        <p:xfrm>
          <a:off x="1331915" y="1531956"/>
          <a:ext cx="10663927" cy="5198194"/>
        </p:xfrm>
        <a:graphic>
          <a:graphicData uri="http://schemas.openxmlformats.org/drawingml/2006/table">
            <a:tbl>
              <a:tblPr/>
              <a:tblGrid>
                <a:gridCol w="2999409">
                  <a:extLst>
                    <a:ext uri="{9D8B030D-6E8A-4147-A177-3AD203B41FA5}">
                      <a16:colId xmlns:a16="http://schemas.microsoft.com/office/drawing/2014/main" val="2486577155"/>
                    </a:ext>
                  </a:extLst>
                </a:gridCol>
                <a:gridCol w="2332554">
                  <a:extLst>
                    <a:ext uri="{9D8B030D-6E8A-4147-A177-3AD203B41FA5}">
                      <a16:colId xmlns:a16="http://schemas.microsoft.com/office/drawing/2014/main" val="1492973903"/>
                    </a:ext>
                  </a:extLst>
                </a:gridCol>
                <a:gridCol w="3923829">
                  <a:extLst>
                    <a:ext uri="{9D8B030D-6E8A-4147-A177-3AD203B41FA5}">
                      <a16:colId xmlns:a16="http://schemas.microsoft.com/office/drawing/2014/main" val="3168973139"/>
                    </a:ext>
                  </a:extLst>
                </a:gridCol>
                <a:gridCol w="1408135">
                  <a:extLst>
                    <a:ext uri="{9D8B030D-6E8A-4147-A177-3AD203B41FA5}">
                      <a16:colId xmlns:a16="http://schemas.microsoft.com/office/drawing/2014/main" val="1860332228"/>
                    </a:ext>
                  </a:extLst>
                </a:gridCol>
              </a:tblGrid>
              <a:tr h="5221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 b="1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Funksiya</a:t>
                      </a:r>
                      <a:endParaRPr lang="tr-TR" sz="240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 b="1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Vazifasi</a:t>
                      </a:r>
                      <a:endParaRPr lang="tr-TR" sz="240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 b="1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Misol</a:t>
                      </a:r>
                      <a:endParaRPr lang="tr-TR" sz="240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 b="1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Natija</a:t>
                      </a:r>
                      <a:endParaRPr lang="tr-TR" sz="240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479717"/>
                  </a:ext>
                </a:extLst>
              </a:tr>
              <a:tr h="9154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np.sort(a)</a:t>
                      </a:r>
                      <a:endParaRPr lang="tr-TR" sz="2000" b="1">
                        <a:solidFill>
                          <a:srgbClr val="00B0F0"/>
                        </a:solidFill>
                      </a:endParaRP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Elementlarni tartiblash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Courier New" panose="02070309020205020404" pitchFamily="49" charset="0"/>
                        </a:rPr>
                        <a:t>np.sort([5,1,3])</a:t>
                      </a:r>
                      <a:endParaRPr lang="tr-TR" sz="2000"/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/>
                        <a:t>[1 3 5]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2883212"/>
                  </a:ext>
                </a:extLst>
              </a:tr>
              <a:tr h="9301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np.argsort(a)</a:t>
                      </a:r>
                      <a:endParaRPr lang="tr-TR" sz="2000" b="1">
                        <a:solidFill>
                          <a:srgbClr val="00B0F0"/>
                        </a:solidFill>
                      </a:endParaRP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Tartib indekslarini qaytaradi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Courier New" panose="02070309020205020404" pitchFamily="49" charset="0"/>
                        </a:rPr>
                        <a:t>np.argsort([5,1,3])</a:t>
                      </a:r>
                      <a:endParaRPr lang="tr-TR" sz="2000" dirty="0"/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/>
                        <a:t>[1 2 0]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9567687"/>
                  </a:ext>
                </a:extLst>
              </a:tr>
              <a:tr h="5221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np.min(a)</a:t>
                      </a:r>
                      <a:endParaRPr lang="tr-TR" sz="2000" b="1">
                        <a:solidFill>
                          <a:srgbClr val="00B0F0"/>
                        </a:solidFill>
                      </a:endParaRP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Eng kichik qiymat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Courier New" panose="02070309020205020404" pitchFamily="49" charset="0"/>
                        </a:rPr>
                        <a:t>np.min([5,1,3])</a:t>
                      </a:r>
                      <a:endParaRPr lang="tr-TR" sz="2000"/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/>
                        <a:t>1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2280279"/>
                  </a:ext>
                </a:extLst>
              </a:tr>
              <a:tr h="5221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np.max(a)</a:t>
                      </a:r>
                      <a:endParaRPr lang="tr-TR" sz="2000" b="1">
                        <a:solidFill>
                          <a:srgbClr val="00B0F0"/>
                        </a:solidFill>
                      </a:endParaRP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Eng katta qiymat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Courier New" panose="02070309020205020404" pitchFamily="49" charset="0"/>
                        </a:rPr>
                        <a:t>np.max([5,1,3])</a:t>
                      </a:r>
                      <a:endParaRPr lang="tr-TR" sz="2000"/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/>
                        <a:t>5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1379415"/>
                  </a:ext>
                </a:extLst>
              </a:tr>
              <a:tr h="8930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np.argmin(a)</a:t>
                      </a:r>
                      <a:endParaRPr lang="tr-TR" sz="2000" b="1">
                        <a:solidFill>
                          <a:srgbClr val="00B0F0"/>
                        </a:solidFill>
                      </a:endParaRP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Eng kichik indeks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Courier New" panose="02070309020205020404" pitchFamily="49" charset="0"/>
                        </a:rPr>
                        <a:t>np.argmin([5,1,3])</a:t>
                      </a:r>
                      <a:endParaRPr lang="tr-TR" sz="2000"/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/>
                        <a:t>1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440507"/>
                  </a:ext>
                </a:extLst>
              </a:tr>
              <a:tr h="8930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b="1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</a:rPr>
                        <a:t>np.argmax(a)</a:t>
                      </a:r>
                      <a:endParaRPr lang="tr-TR" sz="2000" b="1" dirty="0">
                        <a:solidFill>
                          <a:srgbClr val="00B0F0"/>
                        </a:solidFill>
                      </a:endParaRP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Eng katta indeks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000">
                          <a:latin typeface="Courier New" panose="02070309020205020404" pitchFamily="49" charset="0"/>
                        </a:rPr>
                        <a:t>np.argmax([5,1,3])</a:t>
                      </a:r>
                      <a:endParaRPr lang="tr-TR" sz="2000"/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 dirty="0"/>
                        <a:t>0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114002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8DB76C2-A75A-F990-3201-5F70F0229981}"/>
              </a:ext>
            </a:extLst>
          </p:cNvPr>
          <p:cNvSpPr txBox="1"/>
          <p:nvPr/>
        </p:nvSpPr>
        <p:spPr>
          <a:xfrm>
            <a:off x="1221657" y="313403"/>
            <a:ext cx="92095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NUMPYDA STATISTIK FUNKSIYALAR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1B106E-D3EB-8B3C-5DB2-0C3FCAADB50E}"/>
              </a:ext>
            </a:extLst>
          </p:cNvPr>
          <p:cNvSpPr txBox="1"/>
          <p:nvPr/>
        </p:nvSpPr>
        <p:spPr>
          <a:xfrm>
            <a:off x="1221657" y="1070291"/>
            <a:ext cx="6097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Tartib Statistikasi (Order Statistics)</a:t>
            </a:r>
            <a:endParaRPr lang="ru-RU" sz="24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3953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E8BF513-D783-A4AF-D9D8-96263AEBF4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87"/>
          <a:stretch>
            <a:fillRect/>
          </a:stretch>
        </p:blipFill>
        <p:spPr bwMode="auto">
          <a:xfrm>
            <a:off x="1321805" y="1189704"/>
            <a:ext cx="10212309" cy="5352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38DD5F-7528-2695-136F-9ADC338CA292}"/>
              </a:ext>
            </a:extLst>
          </p:cNvPr>
          <p:cNvSpPr txBox="1"/>
          <p:nvPr/>
        </p:nvSpPr>
        <p:spPr>
          <a:xfrm>
            <a:off x="1221657" y="313403"/>
            <a:ext cx="92095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NUMPYDA STATISTIK FUNKSIYALAR</a:t>
            </a:r>
          </a:p>
        </p:txBody>
      </p:sp>
      <p:pic>
        <p:nvPicPr>
          <p:cNvPr id="3" name="Picture 2" descr="Numpy Logo Icons for Data Science and Programming">
            <a:extLst>
              <a:ext uri="{FF2B5EF4-FFF2-40B4-BE49-F238E27FC236}">
                <a16:creationId xmlns:a16="http://schemas.microsoft.com/office/drawing/2014/main" id="{63113997-3D9A-DD3F-D8D7-A13F636C0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5204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DF359D93-53CD-4BF9-BAFC-E30231DBC574}"/>
              </a:ext>
            </a:extLst>
          </p:cNvPr>
          <p:cNvSpPr txBox="1"/>
          <p:nvPr/>
        </p:nvSpPr>
        <p:spPr>
          <a:xfrm>
            <a:off x="1684370" y="279009"/>
            <a:ext cx="96561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.sum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METODI </a:t>
            </a:r>
            <a:endParaRPr lang="ru-R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Numpy Logo Icons for Data Science and Programming">
            <a:extLst>
              <a:ext uri="{FF2B5EF4-FFF2-40B4-BE49-F238E27FC236}">
                <a16:creationId xmlns:a16="http://schemas.microsoft.com/office/drawing/2014/main" id="{7C337ADD-B222-8DE7-D2B8-C3A462E3D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CAD62769-8C15-4A62-B43B-2BFFDD29C37B}"/>
              </a:ext>
            </a:extLst>
          </p:cNvPr>
          <p:cNvSpPr txBox="1"/>
          <p:nvPr/>
        </p:nvSpPr>
        <p:spPr>
          <a:xfrm>
            <a:off x="1684369" y="1097763"/>
            <a:ext cx="10048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massiv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elementlarining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umumiy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yig’indisini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topib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beradi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F860D16-CF00-6AFA-6D8E-B815416AA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006" y="1670296"/>
            <a:ext cx="7858125" cy="2286001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17BA1666-4FD2-DDA4-3782-28D78ACA0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006" y="4067165"/>
            <a:ext cx="6953250" cy="2009776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989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AF408-9636-43B1-9A57-7B3785C41D0D}"/>
              </a:ext>
            </a:extLst>
          </p:cNvPr>
          <p:cNvSpPr txBox="1"/>
          <p:nvPr/>
        </p:nvSpPr>
        <p:spPr>
          <a:xfrm>
            <a:off x="1416646" y="279009"/>
            <a:ext cx="96561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.mean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METODI </a:t>
            </a:r>
            <a:endParaRPr lang="ru-R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Numpy Logo Icons for Data Science and Programming">
            <a:extLst>
              <a:ext uri="{FF2B5EF4-FFF2-40B4-BE49-F238E27FC236}">
                <a16:creationId xmlns:a16="http://schemas.microsoft.com/office/drawing/2014/main" id="{1ABF66D0-D87E-C955-5E79-40C0D38EB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2">
            <a:extLst>
              <a:ext uri="{FF2B5EF4-FFF2-40B4-BE49-F238E27FC236}">
                <a16:creationId xmlns:a16="http://schemas.microsoft.com/office/drawing/2014/main" id="{F29BABE9-E176-43B2-81D8-0E3EADB0B887}"/>
              </a:ext>
            </a:extLst>
          </p:cNvPr>
          <p:cNvSpPr txBox="1"/>
          <p:nvPr/>
        </p:nvSpPr>
        <p:spPr>
          <a:xfrm>
            <a:off x="1416646" y="1064003"/>
            <a:ext cx="10409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massiv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elementlarining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o’qlari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bo’yicha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yoki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umumiy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massiv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bo’yicha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o’rta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arifmetik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qiymatini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aniqlaydi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7FA36C1-4ACB-2B43-9012-72F24C32A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009" y="2058067"/>
            <a:ext cx="5695950" cy="1657351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>
            <a:extLst>
              <a:ext uri="{FF2B5EF4-FFF2-40B4-BE49-F238E27FC236}">
                <a16:creationId xmlns:a16="http://schemas.microsoft.com/office/drawing/2014/main" id="{E2F5E3AD-9EE1-81AA-3CBB-3CA883DCF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608" y="2058067"/>
            <a:ext cx="4086225" cy="1276351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4A1669CF-9233-E2D0-7217-2DD1B7429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009" y="4491549"/>
            <a:ext cx="7058025" cy="1057275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73D4DCFA-A08D-C572-2102-70792E360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009" y="5629183"/>
            <a:ext cx="7058025" cy="1076325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3F5C55-6271-D178-0FB5-3C9EBD7F51A0}"/>
              </a:ext>
            </a:extLst>
          </p:cNvPr>
          <p:cNvSpPr txBox="1"/>
          <p:nvPr/>
        </p:nvSpPr>
        <p:spPr>
          <a:xfrm>
            <a:off x="1416646" y="3872651"/>
            <a:ext cx="3124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O’qlari</a:t>
            </a:r>
            <a:r>
              <a:rPr lang="en-US" sz="2400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bo’yicha</a:t>
            </a:r>
            <a:r>
              <a:rPr lang="en-US" sz="2400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topish</a:t>
            </a:r>
            <a:endParaRPr lang="ru-RU" sz="2400" b="1" i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0559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4B49C213-EBCC-4185-A96D-65D3CC40A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C2EE5B-BCD1-6D20-65C4-AD84D62EE884}"/>
              </a:ext>
            </a:extLst>
          </p:cNvPr>
          <p:cNvSpPr txBox="1"/>
          <p:nvPr/>
        </p:nvSpPr>
        <p:spPr>
          <a:xfrm>
            <a:off x="417515" y="2364887"/>
            <a:ext cx="92095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NUMPY SHART OPERATORI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EBA27CF-DFF1-C624-2096-ED016F555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993" y="4780935"/>
            <a:ext cx="4615699" cy="207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3492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FE2A8F28-C625-B1E7-DA89-39318B2C2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52CE098B-8F2E-454D-AF95-D7107B1DA3A4}"/>
              </a:ext>
            </a:extLst>
          </p:cNvPr>
          <p:cNvSpPr txBox="1"/>
          <p:nvPr/>
        </p:nvSpPr>
        <p:spPr>
          <a:xfrm>
            <a:off x="1358445" y="309786"/>
            <a:ext cx="96561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where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SHART OPERATORI 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1B71E6-2F7A-9F2F-8595-CED487BD99A2}"/>
              </a:ext>
            </a:extLst>
          </p:cNvPr>
          <p:cNvSpPr txBox="1"/>
          <p:nvPr/>
        </p:nvSpPr>
        <p:spPr>
          <a:xfrm>
            <a:off x="1358445" y="1312814"/>
            <a:ext cx="100579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WHERE()</a:t>
            </a:r>
            <a:r>
              <a:rPr lang="tr-TR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NumPy'dagi eng kuchli shart operatori bo'lib, Python'dagi if-else konstruksiyasining vektorizatsiyalangan versiyasidir.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B63F2D-30D6-A61F-4CC8-A153777796FE}"/>
              </a:ext>
            </a:extLst>
          </p:cNvPr>
          <p:cNvSpPr txBox="1"/>
          <p:nvPr/>
        </p:nvSpPr>
        <p:spPr>
          <a:xfrm>
            <a:off x="1511368" y="2607400"/>
            <a:ext cx="7252386" cy="3674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75"/>
              </a:lnSpc>
              <a:buNone/>
            </a:pPr>
            <a:r>
              <a:rPr lang="tr-TR" sz="240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um</a:t>
            </a:r>
            <a:r>
              <a:rPr lang="tr-TR" sz="240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</a:t>
            </a:r>
            <a:r>
              <a:rPr lang="en-US" sz="240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y</a:t>
            </a:r>
            <a:r>
              <a:rPr lang="tr-TR" sz="240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sz="240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where</a:t>
            </a:r>
            <a:r>
              <a:rPr lang="tr-TR" sz="240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condition, x, y</a:t>
            </a:r>
            <a:r>
              <a:rPr lang="tr-TR" sz="240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B2F734-1F60-D7B1-E495-9DF625489374}"/>
              </a:ext>
            </a:extLst>
          </p:cNvPr>
          <p:cNvSpPr txBox="1"/>
          <p:nvPr/>
        </p:nvSpPr>
        <p:spPr>
          <a:xfrm>
            <a:off x="1358445" y="2143811"/>
            <a:ext cx="18836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Sintaksis</a:t>
            </a:r>
            <a:r>
              <a:rPr lang="en-US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0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1C86B941-05E6-49B4-95A8-713B1D5F7D85}"/>
              </a:ext>
            </a:extLst>
          </p:cNvPr>
          <p:cNvSpPr txBox="1"/>
          <p:nvPr/>
        </p:nvSpPr>
        <p:spPr>
          <a:xfrm>
            <a:off x="1511368" y="3144530"/>
            <a:ext cx="832132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where()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usuli uchta argumentni oladi: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shart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mantiqiy yoki massiv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agar shart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bo'lsa, olinadigan qiymat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agar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shart False bo'lsa olinadigan qiymat</a:t>
            </a:r>
          </a:p>
        </p:txBody>
      </p:sp>
    </p:spTree>
    <p:extLst>
      <p:ext uri="{BB962C8B-B14F-4D97-AF65-F5344CB8AC3E}">
        <p14:creationId xmlns:p14="http://schemas.microsoft.com/office/powerpoint/2010/main" val="28527861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7567DEC9-0D62-E00A-29F2-4482F4003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E7430504-B6EF-4200-7813-2D156EB5C837}"/>
              </a:ext>
            </a:extLst>
          </p:cNvPr>
          <p:cNvSpPr txBox="1"/>
          <p:nvPr/>
        </p:nvSpPr>
        <p:spPr>
          <a:xfrm>
            <a:off x="1358445" y="309786"/>
            <a:ext cx="96561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where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FAQAT INDEXLARNI TOPISH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D46A9C-FD49-4298-56C8-AA30CD576005}"/>
              </a:ext>
            </a:extLst>
          </p:cNvPr>
          <p:cNvSpPr txBox="1"/>
          <p:nvPr/>
        </p:nvSpPr>
        <p:spPr>
          <a:xfrm>
            <a:off x="1358445" y="1090116"/>
            <a:ext cx="4581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Masala 1 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Massivdan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faqat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50 dan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kichiklarini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qaytaring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 descr="Изображение выглядит как текст, снимок экрана, Шрифт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A9B3EB2-CAFB-4F6D-4F07-02AD95CFF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8445" y="2118041"/>
            <a:ext cx="4077249" cy="2363423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, Шрифт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6913EAF-3AF2-A20F-6117-B8C150FA1A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33870" y="1798002"/>
            <a:ext cx="4248307" cy="34558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401D0D-E92F-D340-D8D9-D2FCF8C6EBB4}"/>
              </a:ext>
            </a:extLst>
          </p:cNvPr>
          <p:cNvSpPr txBox="1"/>
          <p:nvPr/>
        </p:nvSpPr>
        <p:spPr>
          <a:xfrm>
            <a:off x="6933870" y="993197"/>
            <a:ext cx="4581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Masala 2 : 2D </a:t>
            </a:r>
            <a:r>
              <a:rPr lang="en-US" sz="2000" b="1" i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assivdan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faqat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 dan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katta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elementlarni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qaytaring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26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74B9C72D-4207-1F7A-FCED-4F9F8C995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759323E4-685F-514C-7B76-C16052372061}"/>
              </a:ext>
            </a:extLst>
          </p:cNvPr>
          <p:cNvSpPr txBox="1"/>
          <p:nvPr/>
        </p:nvSpPr>
        <p:spPr>
          <a:xfrm>
            <a:off x="1254184" y="297076"/>
            <a:ext cx="8374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LIST VA ARRAY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990048-6ED3-9FB2-477C-35D12D800F35}"/>
              </a:ext>
            </a:extLst>
          </p:cNvPr>
          <p:cNvSpPr txBox="1"/>
          <p:nvPr/>
        </p:nvSpPr>
        <p:spPr>
          <a:xfrm>
            <a:off x="1258528" y="993509"/>
            <a:ext cx="105500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NumPy Array (</a:t>
            </a:r>
            <a:r>
              <a:rPr lang="en-US" sz="2000" b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ndarray</a:t>
            </a:r>
            <a:r>
              <a:rPr lang="en-US" sz="2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NumPy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kutubxonasi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tomonidan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taqdim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etilgan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ilmiy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hisob-kitoblar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optimallashtirilgan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ma'lumot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tuzilmasi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z-Cyrl-UZ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29331B-45B5-9CF1-EC07-4E6A8A6BB162}"/>
              </a:ext>
            </a:extLst>
          </p:cNvPr>
          <p:cNvSpPr txBox="1"/>
          <p:nvPr/>
        </p:nvSpPr>
        <p:spPr>
          <a:xfrm>
            <a:off x="1248694" y="1970799"/>
            <a:ext cx="532908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Asosiy</a:t>
            </a:r>
            <a:r>
              <a:rPr lang="en-US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Qoidalar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Turg'un</a:t>
            </a: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hajm</a:t>
            </a: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yaratilgandan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so'ng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o'lchamini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hajmini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o'zgartirish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mumkin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O'zgartirish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yangi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array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yaratish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 </a:t>
            </a:r>
            <a:r>
              <a:rPr lang="en-US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xil</a:t>
            </a: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ma'lumotlar</a:t>
            </a: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turi</a:t>
            </a: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Arrayning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barcha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elementlari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ma'lumot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turida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bo'lishi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shart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dtype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Xotirada</a:t>
            </a: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joylashuv</a:t>
            </a: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Elementlar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xotirada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bir-biriga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ulangan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holda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saqlanadi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tezlikni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oshiradi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Vektorlashtirish</a:t>
            </a: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Array</a:t>
            </a:r>
            <a:r>
              <a:rPr lang="en-US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elementga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amallarni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sikllarsiz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tezda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bajarish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imkoniyati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yaratadi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0CDF73-27AF-18B6-1414-0621B7EF9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26065" y="2459685"/>
            <a:ext cx="5043147" cy="31391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C2F59E-22CB-1C71-B4C0-53C46B7608F1}"/>
              </a:ext>
            </a:extLst>
          </p:cNvPr>
          <p:cNvSpPr txBox="1"/>
          <p:nvPr/>
        </p:nvSpPr>
        <p:spPr>
          <a:xfrm>
            <a:off x="953730" y="5841662"/>
            <a:ext cx="109924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000" b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nd.array</a:t>
            </a:r>
            <a:r>
              <a:rPr lang="en-US" sz="2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modulida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massiv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yaratish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ishlatiladi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moduli import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qilinmasa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np.array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dan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foydalanib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bo’lmaydi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6F67C6-DAAA-B775-927B-8E5F9969EA86}"/>
              </a:ext>
            </a:extLst>
          </p:cNvPr>
          <p:cNvSpPr txBox="1"/>
          <p:nvPr/>
        </p:nvSpPr>
        <p:spPr>
          <a:xfrm>
            <a:off x="7964129" y="1661650"/>
            <a:ext cx="29839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modulini import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qilish</a:t>
            </a:r>
            <a:endParaRPr lang="uz-Cyrl-UZ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41369E8-55D9-FAA4-4BA3-5C5A2984926C}"/>
              </a:ext>
            </a:extLst>
          </p:cNvPr>
          <p:cNvCxnSpPr>
            <a:cxnSpLocks/>
          </p:cNvCxnSpPr>
          <p:nvPr/>
        </p:nvCxnSpPr>
        <p:spPr>
          <a:xfrm flipH="1">
            <a:off x="8406581" y="2133600"/>
            <a:ext cx="245806" cy="5309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510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3" grpId="0"/>
      <p:bldP spid="1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D5C4AF-40FD-349B-E483-7F6F642C7699}"/>
              </a:ext>
            </a:extLst>
          </p:cNvPr>
          <p:cNvSpPr txBox="1"/>
          <p:nvPr/>
        </p:nvSpPr>
        <p:spPr>
          <a:xfrm>
            <a:off x="417515" y="2392047"/>
            <a:ext cx="92095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NUMPYDA TARTIBLASH</a:t>
            </a:r>
          </a:p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(SORTING)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8BEF1E5-710A-2CF5-EAD8-3B2E7361A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993" y="4780935"/>
            <a:ext cx="4615699" cy="207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1279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4AEB4-ADA6-8EA4-22EB-40753E282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77E99065-CB7E-FB51-3415-E58DE0A4E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750C5F19-CABE-4251-B6E0-2E3F334F4A4A}"/>
              </a:ext>
            </a:extLst>
          </p:cNvPr>
          <p:cNvSpPr txBox="1"/>
          <p:nvPr/>
        </p:nvSpPr>
        <p:spPr>
          <a:xfrm>
            <a:off x="1221657" y="242512"/>
            <a:ext cx="96561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np.sort</a:t>
            </a:r>
            <a:r>
              <a:rPr lang="en-US" sz="40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()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FUNKSIYASI</a:t>
            </a:r>
            <a:r>
              <a:rPr lang="en-US" sz="4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A12A1E-FDAA-7ADA-993D-74CBA6F8A5DA}"/>
              </a:ext>
            </a:extLst>
          </p:cNvPr>
          <p:cNvSpPr txBox="1"/>
          <p:nvPr/>
        </p:nvSpPr>
        <p:spPr>
          <a:xfrm>
            <a:off x="1221657" y="1015081"/>
            <a:ext cx="10957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np.sort</a:t>
            </a:r>
            <a:r>
              <a:rPr lang="en-US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() -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Massiv elementlarini 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o‘sish tartibida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saralaydi va 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yangi massiv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qaytaradi.</a:t>
            </a:r>
            <a:r>
              <a:rPr lang="en-US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DB573A-F291-4E53-66F2-34459302C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1541429"/>
            <a:ext cx="6373214" cy="10766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F8059A36-B661-7B85-7BB7-3B2DA4AF7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2808397"/>
            <a:ext cx="6854699" cy="9111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C30C1B-C22D-21A3-F35D-F0B053846AB2}"/>
              </a:ext>
            </a:extLst>
          </p:cNvPr>
          <p:cNvSpPr txBox="1"/>
          <p:nvPr/>
        </p:nvSpPr>
        <p:spPr>
          <a:xfrm>
            <a:off x="1365848" y="3909867"/>
            <a:ext cx="60975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Tez matematik usul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teskari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tartiblash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 descr="Изображение выглядит как Шрифт, текст, Графика, белы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5083349-4B84-80DA-3A4D-9EE1E25471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04266" y="4500290"/>
            <a:ext cx="3096057" cy="4763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03C2CE02-37B8-C90F-EE48-4788A6564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5147594"/>
            <a:ext cx="9858375" cy="13906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60711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22F022E8-D6E7-64DA-FBFC-1C246776F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4B5E66-920A-7A01-E404-1D6146446EDB}"/>
              </a:ext>
            </a:extLst>
          </p:cNvPr>
          <p:cNvSpPr txBox="1"/>
          <p:nvPr/>
        </p:nvSpPr>
        <p:spPr>
          <a:xfrm>
            <a:off x="1527395" y="299834"/>
            <a:ext cx="91372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.sort() 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ODDIY TARTIBLASH (IN-PLASE) USULI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 descr="Изображение выглядит как текст, Шрифт, снимок экран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5D36927-86FE-3DDC-6758-225DB3AF7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395" y="1189704"/>
            <a:ext cx="4212502" cy="223966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12A9C0F-7E4F-DAF2-11B1-80E349A9E02F}"/>
              </a:ext>
            </a:extLst>
          </p:cNvPr>
          <p:cNvSpPr/>
          <p:nvPr/>
        </p:nvSpPr>
        <p:spPr>
          <a:xfrm>
            <a:off x="1617929" y="2047924"/>
            <a:ext cx="1925370" cy="52321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F6EDFEE8-1305-C36E-00C6-F79BF196F5AC}"/>
              </a:ext>
            </a:extLst>
          </p:cNvPr>
          <p:cNvCxnSpPr/>
          <p:nvPr/>
        </p:nvCxnSpPr>
        <p:spPr>
          <a:xfrm flipV="1">
            <a:off x="3633646" y="1711105"/>
            <a:ext cx="2975384" cy="53415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 descr="Изображение выглядит как Шрифт, Графика, графический дизайн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7BD4AF2-0857-4A03-A96C-A6A5890B4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1607" y="1453894"/>
            <a:ext cx="4201111" cy="5144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6197E2-89B5-F1DC-E96E-93A33C4B535B}"/>
              </a:ext>
            </a:extLst>
          </p:cNvPr>
          <p:cNvSpPr txBox="1"/>
          <p:nvPr/>
        </p:nvSpPr>
        <p:spPr>
          <a:xfrm>
            <a:off x="1630377" y="4019111"/>
            <a:ext cx="609750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Yangi massiv yaratmaydi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Xotira tejaydi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Asl ma’lumot o‘zgaradi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0520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DC9A9515-7CFE-B95F-62F4-A59D07349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B1DFEC94-1101-E662-9DCE-0BC03FD291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022478"/>
              </p:ext>
            </p:extLst>
          </p:nvPr>
        </p:nvGraphicFramePr>
        <p:xfrm>
          <a:off x="1368581" y="1111356"/>
          <a:ext cx="9993518" cy="1371600"/>
        </p:xfrm>
        <a:graphic>
          <a:graphicData uri="http://schemas.openxmlformats.org/drawingml/2006/table">
            <a:tbl>
              <a:tblPr/>
              <a:tblGrid>
                <a:gridCol w="4996759">
                  <a:extLst>
                    <a:ext uri="{9D8B030D-6E8A-4147-A177-3AD203B41FA5}">
                      <a16:colId xmlns:a16="http://schemas.microsoft.com/office/drawing/2014/main" val="3220837812"/>
                    </a:ext>
                  </a:extLst>
                </a:gridCol>
                <a:gridCol w="4996759">
                  <a:extLst>
                    <a:ext uri="{9D8B030D-6E8A-4147-A177-3AD203B41FA5}">
                      <a16:colId xmlns:a16="http://schemas.microsoft.com/office/drawing/2014/main" val="2902339346"/>
                    </a:ext>
                  </a:extLst>
                </a:gridCol>
              </a:tblGrid>
              <a:tr h="4115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 b="1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 b="1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Ma’nosi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636897"/>
                  </a:ext>
                </a:extLst>
              </a:tr>
              <a:tr h="4115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tr-TR" sz="2400" b="1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xis</a:t>
                      </a:r>
                      <a:r>
                        <a:rPr lang="en-US" sz="2400" b="1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0</a:t>
                      </a:r>
                      <a:endParaRPr lang="tr-TR" sz="2400" b="1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Qator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bo’yicha</a:t>
                      </a:r>
                      <a:endParaRPr lang="pl-PL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9323209"/>
                  </a:ext>
                </a:extLst>
              </a:tr>
              <a:tr h="4115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tr-TR" sz="2400" b="1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xis</a:t>
                      </a:r>
                      <a:r>
                        <a:rPr lang="en-US" sz="2400" b="1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1</a:t>
                      </a:r>
                      <a:endParaRPr lang="tr-TR" sz="2400" b="1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Ustun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bo’yicha</a:t>
                      </a:r>
                      <a:endParaRPr lang="tr-TR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5114797"/>
                  </a:ext>
                </a:extLst>
              </a:tr>
            </a:tbl>
          </a:graphicData>
        </a:graphic>
      </p:graphicFrame>
      <p:sp>
        <p:nvSpPr>
          <p:cNvPr id="4" name="TextBox 1">
            <a:extLst>
              <a:ext uri="{FF2B5EF4-FFF2-40B4-BE49-F238E27FC236}">
                <a16:creationId xmlns:a16="http://schemas.microsoft.com/office/drawing/2014/main" id="{E944BB50-3570-0EA5-7061-C9C1EDD8384E}"/>
              </a:ext>
            </a:extLst>
          </p:cNvPr>
          <p:cNvSpPr txBox="1"/>
          <p:nvPr/>
        </p:nvSpPr>
        <p:spPr>
          <a:xfrm>
            <a:off x="1221657" y="242512"/>
            <a:ext cx="96561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np.sort</a:t>
            </a:r>
            <a:r>
              <a:rPr lang="en-US" sz="40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()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FUNKSIYASI</a:t>
            </a:r>
            <a:r>
              <a:rPr lang="en-US" sz="4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0211C7A-B30E-17F1-0623-E09B39AD2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581" y="3849653"/>
            <a:ext cx="7739205" cy="130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23F5FDA-382C-1AC5-BF45-A3A02752C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581" y="2482956"/>
            <a:ext cx="5466785" cy="136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DDFA897-2BEA-155A-1287-1C281BD50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581" y="5224397"/>
            <a:ext cx="7990199" cy="129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8177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72717458-891F-8C14-E483-228D872AA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DC79B18F-BDD7-21B8-28F3-CD1FA6E85E5B}"/>
              </a:ext>
            </a:extLst>
          </p:cNvPr>
          <p:cNvSpPr txBox="1"/>
          <p:nvPr/>
        </p:nvSpPr>
        <p:spPr>
          <a:xfrm>
            <a:off x="1267911" y="279009"/>
            <a:ext cx="96561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np.argsort</a:t>
            </a:r>
            <a:r>
              <a:rPr lang="en-US" sz="40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()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FUNKSIYASI</a:t>
            </a:r>
            <a:r>
              <a:rPr lang="en-US" sz="4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C03B3B-16B0-BFED-4079-C73E2CA30846}"/>
              </a:ext>
            </a:extLst>
          </p:cNvPr>
          <p:cNvSpPr txBox="1"/>
          <p:nvPr/>
        </p:nvSpPr>
        <p:spPr>
          <a:xfrm>
            <a:off x="1267911" y="1117276"/>
            <a:ext cx="106944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np.argsort</a:t>
            </a:r>
            <a:r>
              <a:rPr lang="en-US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()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massiv elementlari 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kichikdan kattaga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tartiblanganda, ularning 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indekslari qaysi ketma-ketlikda bo‘lishini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beradi.</a:t>
            </a:r>
          </a:p>
          <a:p>
            <a:r>
              <a:rPr lang="en-US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 </a:t>
            </a:r>
            <a:endParaRPr lang="ru-RU" sz="2400" dirty="0"/>
          </a:p>
        </p:txBody>
      </p:sp>
      <p:pic>
        <p:nvPicPr>
          <p:cNvPr id="7" name="Рисунок 6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8CB76D1-8863-F1FA-0368-F8F159488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7911" y="2124789"/>
            <a:ext cx="3156759" cy="2415607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DA5F5D5-42ED-555D-74B2-01D9674D14E6}"/>
              </a:ext>
            </a:extLst>
          </p:cNvPr>
          <p:cNvSpPr/>
          <p:nvPr/>
        </p:nvSpPr>
        <p:spPr>
          <a:xfrm>
            <a:off x="1267910" y="3111584"/>
            <a:ext cx="2226727" cy="42706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145671C7-3DD4-D48B-307A-35380F3F97C2}"/>
              </a:ext>
            </a:extLst>
          </p:cNvPr>
          <p:cNvCxnSpPr>
            <a:cxnSpLocks/>
          </p:cNvCxnSpPr>
          <p:nvPr/>
        </p:nvCxnSpPr>
        <p:spPr>
          <a:xfrm flipV="1">
            <a:off x="3582935" y="2798438"/>
            <a:ext cx="2975384" cy="53415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303900A-61E2-0A3F-BE6B-05DCDA2C5DEE}"/>
              </a:ext>
            </a:extLst>
          </p:cNvPr>
          <p:cNvSpPr txBox="1"/>
          <p:nvPr/>
        </p:nvSpPr>
        <p:spPr>
          <a:xfrm>
            <a:off x="6646617" y="2529928"/>
            <a:ext cx="3746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Tartiblangan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elementlar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indekslari</a:t>
            </a:r>
            <a:endParaRPr lang="ru-RU" dirty="0"/>
          </a:p>
        </p:txBody>
      </p:sp>
      <p:pic>
        <p:nvPicPr>
          <p:cNvPr id="14" name="Рисунок 13" descr="Изображение выглядит как текст, Шрифт, снимок экрана, Графи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909AAB5-45E4-9816-5640-9402C3EA6F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07113" y="4540396"/>
            <a:ext cx="3533290" cy="1923294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6" name="Рисунок 15" descr="Изображение выглядит как часы, Шрифт, Цифровые часы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A1726E0-3359-2109-966E-01C9F3486A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0758" y="5653952"/>
            <a:ext cx="1457528" cy="8097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941762A-94C7-C78B-F181-185FC56043AF}"/>
              </a:ext>
            </a:extLst>
          </p:cNvPr>
          <p:cNvSpPr txBox="1"/>
          <p:nvPr/>
        </p:nvSpPr>
        <p:spPr>
          <a:xfrm>
            <a:off x="5535739" y="4028566"/>
            <a:ext cx="45237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2D: qator ichida (axis=1)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47238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53691-BD55-872C-DB51-6B1A8BEA8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4BEAFA-ECFE-D4A8-195F-5EBF1F0D705C}"/>
              </a:ext>
            </a:extLst>
          </p:cNvPr>
          <p:cNvSpPr txBox="1"/>
          <p:nvPr/>
        </p:nvSpPr>
        <p:spPr>
          <a:xfrm>
            <a:off x="426569" y="2672705"/>
            <a:ext cx="821043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NUMPYDA TAKRORLANMAS ELEMENTLARNI SARALASH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178EF0D-C048-62B3-7493-58F7544DC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993" y="4780935"/>
            <a:ext cx="4615699" cy="207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7544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EE2FBF-18EB-E508-B8C3-5C1A5F11513D}"/>
              </a:ext>
            </a:extLst>
          </p:cNvPr>
          <p:cNvSpPr txBox="1"/>
          <p:nvPr/>
        </p:nvSpPr>
        <p:spPr>
          <a:xfrm>
            <a:off x="1267911" y="279009"/>
            <a:ext cx="96561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np.unique</a:t>
            </a:r>
            <a:r>
              <a:rPr lang="en-US" sz="40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()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FUNKSIYASI</a:t>
            </a:r>
            <a:r>
              <a:rPr lang="en-US" sz="4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Numpy Logo Icons for Data Science and Programming">
            <a:extLst>
              <a:ext uri="{FF2B5EF4-FFF2-40B4-BE49-F238E27FC236}">
                <a16:creationId xmlns:a16="http://schemas.microsoft.com/office/drawing/2014/main" id="{F1D7EBA0-FE00-888B-46ED-88AF72B36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4F8D0-D869-0A11-83D8-0D28B3709E4D}"/>
              </a:ext>
            </a:extLst>
          </p:cNvPr>
          <p:cNvSpPr txBox="1"/>
          <p:nvPr/>
        </p:nvSpPr>
        <p:spPr>
          <a:xfrm>
            <a:off x="1267911" y="1189704"/>
            <a:ext cx="104563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rgbClr val="00B0F0"/>
                </a:solidFill>
                <a:latin typeface="Courier New" panose="02070309020205020404" pitchFamily="49" charset="0"/>
              </a:rPr>
              <a:t>np.unique(a)</a:t>
            </a:r>
            <a:r>
              <a:rPr lang="tr-TR" sz="2400" b="1" dirty="0">
                <a:solidFill>
                  <a:srgbClr val="00B0F0"/>
                </a:solidFill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massiv ichidagi 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takrorlanmas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qiymatlarni topadi va 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saralangan (o‘sish) tartibida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qaytaradi.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 descr="Изображение выглядит как текст, Шриф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7546FD5-F7E6-A053-BD2B-75DA6DA57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9419" y="4911883"/>
            <a:ext cx="4458322" cy="1667108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04E7F85-7C97-DC56-8332-F8177F94D7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0619" y="6197938"/>
            <a:ext cx="1324160" cy="3810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F0EACD-4D9D-2F2D-1FD1-7855D3501849}"/>
              </a:ext>
            </a:extLst>
          </p:cNvPr>
          <p:cNvSpPr txBox="1"/>
          <p:nvPr/>
        </p:nvSpPr>
        <p:spPr>
          <a:xfrm>
            <a:off x="4077657" y="619793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7FF868-D83F-14E4-7F7A-1C32F811A68D}"/>
              </a:ext>
            </a:extLst>
          </p:cNvPr>
          <p:cNvSpPr txBox="1"/>
          <p:nvPr/>
        </p:nvSpPr>
        <p:spPr>
          <a:xfrm>
            <a:off x="6023572" y="5182275"/>
            <a:ext cx="609750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tr-T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 ishni bir vaqtda qiladi: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takrorlarni olib tashlaydi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natijani saralaydi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F054CD-93E4-259B-2D5E-FA89D5F7BEE8}"/>
              </a:ext>
            </a:extLst>
          </p:cNvPr>
          <p:cNvSpPr txBox="1"/>
          <p:nvPr/>
        </p:nvSpPr>
        <p:spPr>
          <a:xfrm>
            <a:off x="1338705" y="2568080"/>
            <a:ext cx="4226074" cy="20499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75"/>
              </a:lnSpc>
              <a:buNone/>
            </a:pPr>
            <a:r>
              <a:rPr lang="en-US" sz="20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np.unique</a:t>
            </a:r>
            <a:r>
              <a:rPr lang="en-US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a</a:t>
            </a:r>
            <a:r>
              <a:rPr lang="en-US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return_index</a:t>
            </a:r>
            <a:r>
              <a:rPr lang="en-US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20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lang="en-US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return_inverse</a:t>
            </a:r>
            <a:r>
              <a:rPr lang="en-US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20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lang="en-US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return_counts</a:t>
            </a:r>
            <a:r>
              <a:rPr lang="en-US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20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lang="en-US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axis=</a:t>
            </a:r>
            <a:r>
              <a:rPr lang="en-US" sz="20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None</a:t>
            </a:r>
            <a:r>
              <a:rPr lang="en-US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equal_nan</a:t>
            </a:r>
            <a:r>
              <a:rPr lang="en-US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20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True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875"/>
              </a:lnSpc>
              <a:buNone/>
            </a:pPr>
            <a:r>
              <a:rPr lang="en-US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3C5210-AE77-9637-C0DF-764A6CBFBAA7}"/>
              </a:ext>
            </a:extLst>
          </p:cNvPr>
          <p:cNvSpPr txBox="1"/>
          <p:nvPr/>
        </p:nvSpPr>
        <p:spPr>
          <a:xfrm>
            <a:off x="1267911" y="2043364"/>
            <a:ext cx="20999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Sintaksis</a:t>
            </a:r>
            <a:endParaRPr lang="ru-RU" sz="24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Рисунок 19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51E251A-C766-FCFD-361C-751E391F43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27741" y="2491588"/>
            <a:ext cx="6279470" cy="220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28230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4430BD76-09AD-4F97-8C07-DEA6883BA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A0A40B-664C-FA37-C1F6-413D2CA30038}"/>
              </a:ext>
            </a:extLst>
          </p:cNvPr>
          <p:cNvSpPr txBox="1"/>
          <p:nvPr/>
        </p:nvSpPr>
        <p:spPr>
          <a:xfrm>
            <a:off x="1267911" y="279009"/>
            <a:ext cx="96561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np.unique</a:t>
            </a:r>
            <a:r>
              <a:rPr lang="en-US" sz="40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()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FUNKSIYASI</a:t>
            </a:r>
            <a:r>
              <a:rPr lang="en-US" sz="4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 descr="Изображение выглядит как текст, Шрифт, снимок экран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F654264-96CF-1834-F661-460085AAB3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9901" y="1633324"/>
            <a:ext cx="4248515" cy="2333543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9B12E0-E105-1954-8E27-7A242B65817B}"/>
              </a:ext>
            </a:extLst>
          </p:cNvPr>
          <p:cNvSpPr txBox="1"/>
          <p:nvPr/>
        </p:nvSpPr>
        <p:spPr>
          <a:xfrm>
            <a:off x="1267911" y="1136013"/>
            <a:ext cx="6097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 massivda </a:t>
            </a:r>
            <a:r>
              <a:rPr lang="tr-TR" sz="2400" dirty="0">
                <a:latin typeface="Courier New" panose="02070309020205020404" pitchFamily="49" charset="0"/>
              </a:rPr>
              <a:t>axis=0</a:t>
            </a:r>
            <a:r>
              <a:rPr lang="tr-TR" sz="2400" dirty="0"/>
              <a:t>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qator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bo‘yicha)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 descr="Изображение выглядит как часы, Цифровые часы, Шрифт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84A89A1-DA8D-1015-F618-93E741237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901" y="4144896"/>
            <a:ext cx="1257475" cy="838317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Шрифт, снимок экрана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81F7775-FB42-19E2-A727-98371EA988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3068275"/>
            <a:ext cx="5615088" cy="2333543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28D625-94F2-45DD-736B-555DF36678D9}"/>
              </a:ext>
            </a:extLst>
          </p:cNvPr>
          <p:cNvSpPr txBox="1"/>
          <p:nvPr/>
        </p:nvSpPr>
        <p:spPr>
          <a:xfrm>
            <a:off x="6009238" y="2569262"/>
            <a:ext cx="6097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 massivda </a:t>
            </a:r>
            <a:r>
              <a:rPr lang="pt-BR" sz="2400" dirty="0">
                <a:latin typeface="Courier New" panose="02070309020205020404" pitchFamily="49" charset="0"/>
              </a:rPr>
              <a:t>axis=1</a:t>
            </a:r>
            <a:r>
              <a:rPr lang="pt-BR" sz="2400" dirty="0"/>
              <a:t>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(ustunlar bo‘yicha)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Рисунок 14" descr="Изображение выглядит как часы, Цифровые часы, Шрифт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9D1552B-6DA9-3AEF-A64B-3E9E474C89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5999" y="5668296"/>
            <a:ext cx="1590897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97819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5F429DE0-19D4-FE0B-3CC7-39644F21C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045294-26A9-718E-5EC1-B6C9D0763B13}"/>
              </a:ext>
            </a:extLst>
          </p:cNvPr>
          <p:cNvSpPr txBox="1"/>
          <p:nvPr/>
        </p:nvSpPr>
        <p:spPr>
          <a:xfrm>
            <a:off x="1221657" y="247472"/>
            <a:ext cx="96561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np.in1d()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FUNKSIYASI</a:t>
            </a:r>
            <a:r>
              <a:rPr lang="en-US" sz="4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65D5BD-DAAD-86BC-05D2-1AC20A9D6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621" y="2634734"/>
            <a:ext cx="8135249" cy="707886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D4F642-F1DE-BFAE-A001-746A557C00DB}"/>
              </a:ext>
            </a:extLst>
          </p:cNvPr>
          <p:cNvSpPr txBox="1"/>
          <p:nvPr/>
        </p:nvSpPr>
        <p:spPr>
          <a:xfrm>
            <a:off x="1221657" y="1126628"/>
            <a:ext cx="103034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np.in1d(ar1, ar2)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ar1 massivdagi har bir element ar2 massiv ichida bormi-yo‘qmi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shuni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aniqlab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b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oolean (True/False) massiv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qaytaradi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A2BF3-9FC9-4192-90CE-0F298B68080B}"/>
              </a:ext>
            </a:extLst>
          </p:cNvPr>
          <p:cNvSpPr txBox="1"/>
          <p:nvPr/>
        </p:nvSpPr>
        <p:spPr>
          <a:xfrm>
            <a:off x="1330299" y="2065347"/>
            <a:ext cx="20999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Sintaksis</a:t>
            </a:r>
            <a:endParaRPr lang="ru-RU" sz="24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6953E01A-AF11-1D6C-274F-7A1CB606C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282646"/>
              </p:ext>
            </p:extLst>
          </p:nvPr>
        </p:nvGraphicFramePr>
        <p:xfrm>
          <a:off x="1417621" y="3735077"/>
          <a:ext cx="10514846" cy="2684624"/>
        </p:xfrm>
        <a:graphic>
          <a:graphicData uri="http://schemas.openxmlformats.org/drawingml/2006/table">
            <a:tbl>
              <a:tblPr/>
              <a:tblGrid>
                <a:gridCol w="5257423">
                  <a:extLst>
                    <a:ext uri="{9D8B030D-6E8A-4147-A177-3AD203B41FA5}">
                      <a16:colId xmlns:a16="http://schemas.microsoft.com/office/drawing/2014/main" val="570814116"/>
                    </a:ext>
                  </a:extLst>
                </a:gridCol>
                <a:gridCol w="5257423">
                  <a:extLst>
                    <a:ext uri="{9D8B030D-6E8A-4147-A177-3AD203B41FA5}">
                      <a16:colId xmlns:a16="http://schemas.microsoft.com/office/drawing/2014/main" val="1540746480"/>
                    </a:ext>
                  </a:extLst>
                </a:gridCol>
              </a:tblGrid>
              <a:tr h="4654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 b="1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 b="1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Ma’nosi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704330"/>
                  </a:ext>
                </a:extLst>
              </a:tr>
              <a:tr h="4654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 b="1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Tekshiriladigan massiv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413473"/>
                  </a:ext>
                </a:extLst>
              </a:tr>
              <a:tr h="4654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 b="1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Qaysi massiv ichida tekshiramiz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2739610"/>
                  </a:ext>
                </a:extLst>
              </a:tr>
              <a:tr h="4654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 b="1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assume_unique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Agar massivlar unique bo‘lsa tezroq ishlaydi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7934849"/>
                  </a:ext>
                </a:extLst>
              </a:tr>
              <a:tr h="4654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 b="1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invert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Natijani teskarisiga aylantiradi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7887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70286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py Logo Icons for Data Science and Programming">
            <a:extLst>
              <a:ext uri="{FF2B5EF4-FFF2-40B4-BE49-F238E27FC236}">
                <a16:creationId xmlns:a16="http://schemas.microsoft.com/office/drawing/2014/main" id="{9BA80C87-F295-D5F5-9EEC-17F99A243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76201"/>
            <a:ext cx="1113503" cy="111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443900-27E4-A46C-EC5F-E9B6DB7BF2BA}"/>
              </a:ext>
            </a:extLst>
          </p:cNvPr>
          <p:cNvSpPr txBox="1"/>
          <p:nvPr/>
        </p:nvSpPr>
        <p:spPr>
          <a:xfrm>
            <a:off x="1221657" y="247472"/>
            <a:ext cx="96561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np.in1d()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FUNKSIYASI</a:t>
            </a:r>
            <a:r>
              <a:rPr lang="en-US" sz="4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 descr="Изображение выглядит как текст, снимок экрана, Шрифт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A569D32-ED93-8431-6381-F3001449A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7459" y="1542790"/>
            <a:ext cx="3793963" cy="2297752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7" name="Рисунок 6" descr="Изображение выглядит как Шрифт, текст, снимок экрана, Графи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CB24961-D9DC-D811-7478-E10506D25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956" y="3965550"/>
            <a:ext cx="4305901" cy="628738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0A3F07E-A069-CCCC-B87A-460F4D74F3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54120" y="1542790"/>
            <a:ext cx="5058481" cy="2943636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EC247BD-17D2-C0D5-B4F7-CF48BAA9EC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4120" y="4659284"/>
            <a:ext cx="1133633" cy="4572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26F817-880B-7E1C-D2E9-8C60A8FDCA29}"/>
              </a:ext>
            </a:extLst>
          </p:cNvPr>
          <p:cNvSpPr txBox="1"/>
          <p:nvPr/>
        </p:nvSpPr>
        <p:spPr>
          <a:xfrm>
            <a:off x="8469711" y="2766568"/>
            <a:ext cx="2941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rgbClr val="FFC000"/>
                </a:solidFill>
              </a:rPr>
              <a:t># [False True False True False]</a:t>
            </a:r>
            <a:endParaRPr lang="ru-RU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09548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3">
    <wetp:webextensionref xmlns:r="http://schemas.openxmlformats.org/officeDocument/2006/relationships" r:id="rId2"/>
  </wetp:taskpane>
  <wetp:taskpane dockstate="right" visibility="0" width="350" row="4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C8B225AB-2C99-46FA-BCB8-081959D22B94}">
  <we:reference id="wa200007130" version="1.0.0.1" store="en-US" storeType="OMEX"/>
  <we:alternateReferences>
    <we:reference id="WA200007130" version="1.0.0.1" store="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B3F6B6CD-4C8E-4544-9A7B-6FE95D85EAB1}">
  <we:reference id="wa200000113" version="1.0.0.0" store="ru-RU" storeType="OMEX"/>
  <we:alternateReferences>
    <we:reference id="wa200000113" version="1.0.0.0" store="wa200000113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0D55B511-D402-4369-A219-CF802F50F5F1}">
  <we:reference id="wa200005669" version="2.0.0.0" store="ru-RU" storeType="OMEX"/>
  <we:alternateReferences>
    <we:reference id="WA200005669" version="2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4681</TotalTime>
  <Words>7876</Words>
  <Application>Microsoft Office PowerPoint</Application>
  <PresentationFormat>Широкоэкранный</PresentationFormat>
  <Paragraphs>1264</Paragraphs>
  <Slides>115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115</vt:i4>
      </vt:variant>
    </vt:vector>
  </HeadingPairs>
  <TitlesOfParts>
    <vt:vector size="128" baseType="lpstr">
      <vt:lpstr>__Roboto_5506ec</vt:lpstr>
      <vt:lpstr>Arial</vt:lpstr>
      <vt:lpstr>Arial Unicode MS</vt:lpstr>
      <vt:lpstr>Bahnschrift SemiBold</vt:lpstr>
      <vt:lpstr>Calibri</vt:lpstr>
      <vt:lpstr>Calibri Light</vt:lpstr>
      <vt:lpstr>Cascadia Code</vt:lpstr>
      <vt:lpstr>Consolas</vt:lpstr>
      <vt:lpstr>Courier New</vt:lpstr>
      <vt:lpstr>Droid Sans Mono</vt:lpstr>
      <vt:lpstr>Times New Roman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Shavkat Bek</dc:creator>
  <cp:lastModifiedBy>Shavkat Bek</cp:lastModifiedBy>
  <cp:revision>209</cp:revision>
  <dcterms:created xsi:type="dcterms:W3CDTF">2025-11-26T09:39:02Z</dcterms:created>
  <dcterms:modified xsi:type="dcterms:W3CDTF">2026-02-17T12:34:36Z</dcterms:modified>
</cp:coreProperties>
</file>